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8"/>
  </p:notesMasterIdLst>
  <p:sldIdLst>
    <p:sldId id="256" r:id="rId2"/>
    <p:sldId id="258" r:id="rId3"/>
    <p:sldId id="259" r:id="rId4"/>
    <p:sldId id="260" r:id="rId5"/>
    <p:sldId id="309" r:id="rId6"/>
    <p:sldId id="310" r:id="rId7"/>
    <p:sldId id="279" r:id="rId8"/>
    <p:sldId id="262" r:id="rId9"/>
    <p:sldId id="306" r:id="rId10"/>
    <p:sldId id="267" r:id="rId11"/>
    <p:sldId id="305" r:id="rId12"/>
    <p:sldId id="283" r:id="rId13"/>
    <p:sldId id="261" r:id="rId14"/>
    <p:sldId id="307" r:id="rId15"/>
    <p:sldId id="308" r:id="rId16"/>
    <p:sldId id="313" r:id="rId17"/>
  </p:sldIdLst>
  <p:sldSz cx="9144000" cy="5143500" type="screen16x9"/>
  <p:notesSz cx="6858000" cy="9144000"/>
  <p:embeddedFontLst>
    <p:embeddedFont>
      <p:font typeface="Barlow Semi Condensed" panose="00000506000000000000" pitchFamily="2" charset="0"/>
      <p:regular r:id="rId19"/>
      <p:bold r:id="rId20"/>
      <p:italic r:id="rId21"/>
      <p:boldItalic r:id="rId22"/>
    </p:embeddedFont>
    <p:embeddedFont>
      <p:font typeface="Barlow Semi Condensed Medium" panose="00000606000000000000" pitchFamily="2" charset="0"/>
      <p:regular r:id="rId23"/>
      <p:bold r:id="rId24"/>
      <p:italic r:id="rId25"/>
      <p:boldItalic r:id="rId26"/>
    </p:embeddedFont>
    <p:embeddedFont>
      <p:font typeface="Fjalla One" panose="02000506040000020004" pitchFamily="2"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FBFF"/>
    <a:srgbClr val="53D2FF"/>
    <a:srgbClr val="66FFFF"/>
    <a:srgbClr val="29C7FF"/>
    <a:srgbClr val="FDFFE5"/>
    <a:srgbClr val="FFCC66"/>
    <a:srgbClr val="FFB2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73F735-5E0C-4552-90A4-D921350C0CF6}" v="46" dt="2024-04-04T04:06:00.959"/>
  </p1510:revLst>
</p1510:revInfo>
</file>

<file path=ppt/tableStyles.xml><?xml version="1.0" encoding="utf-8"?>
<a:tblStyleLst xmlns:a="http://schemas.openxmlformats.org/drawingml/2006/main" def="{407F4A8F-23AD-4343-A76E-CE3011AE0535}">
  <a:tblStyle styleId="{407F4A8F-23AD-4343-A76E-CE3011AE05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53816" autoAdjust="0"/>
  </p:normalViewPr>
  <p:slideViewPr>
    <p:cSldViewPr snapToGrid="0">
      <p:cViewPr varScale="1">
        <p:scale>
          <a:sx n="52" d="100"/>
          <a:sy n="52" d="100"/>
        </p:scale>
        <p:origin x="17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933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77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a:solidFill>
                  <a:srgbClr val="ECECEC"/>
                </a:solidFill>
                <a:effectLst/>
                <a:latin typeface="Söhne"/>
              </a:rPr>
              <a:t>Summary with Main Ideas</a:t>
            </a:r>
          </a:p>
          <a:p>
            <a:pPr algn="l">
              <a:buFont typeface="Arial" panose="020B0604020202020204" pitchFamily="34" charset="0"/>
              <a:buChar char="•"/>
            </a:pPr>
            <a:r>
              <a:rPr lang="en-US" b="1" i="0" dirty="0">
                <a:solidFill>
                  <a:srgbClr val="ECECEC"/>
                </a:solidFill>
                <a:effectLst/>
                <a:latin typeface="Söhne"/>
              </a:rPr>
              <a:t>Integrated Safety System</a:t>
            </a:r>
            <a:r>
              <a:rPr lang="en-US" b="0" i="0" dirty="0">
                <a:solidFill>
                  <a:srgbClr val="ECECEC"/>
                </a:solidFill>
                <a:effectLst/>
                <a:latin typeface="Söhne"/>
              </a:rPr>
              <a:t>: A gas leak alert system combined with smartphone notifications, automatic door opening, and fan activation enhances safety by providing a quick response to gas leaks.</a:t>
            </a:r>
          </a:p>
          <a:p>
            <a:pPr algn="l">
              <a:buFont typeface="Arial" panose="020B0604020202020204" pitchFamily="34" charset="0"/>
              <a:buChar char="•"/>
            </a:pPr>
            <a:r>
              <a:rPr lang="en-US" b="1" i="0" dirty="0">
                <a:solidFill>
                  <a:srgbClr val="ECECEC"/>
                </a:solidFill>
                <a:effectLst/>
                <a:latin typeface="Söhne"/>
              </a:rPr>
              <a:t>Smartphone Integration</a:t>
            </a:r>
            <a:r>
              <a:rPr lang="en-US" b="0" i="0" dirty="0">
                <a:solidFill>
                  <a:srgbClr val="ECECEC"/>
                </a:solidFill>
                <a:effectLst/>
                <a:latin typeface="Söhne"/>
              </a:rPr>
              <a:t>: Utilizes smartphones for real-time alerts, ensuring individuals are informed of gas leaks immediately, regardless of their location.</a:t>
            </a:r>
          </a:p>
          <a:p>
            <a:pPr algn="l">
              <a:buFont typeface="Arial" panose="020B0604020202020204" pitchFamily="34" charset="0"/>
              <a:buChar char="•"/>
            </a:pPr>
            <a:r>
              <a:rPr lang="en-US" b="1" i="0" dirty="0">
                <a:solidFill>
                  <a:srgbClr val="ECECEC"/>
                </a:solidFill>
                <a:effectLst/>
                <a:latin typeface="Söhne"/>
              </a:rPr>
              <a:t>Automated Response</a:t>
            </a:r>
            <a:r>
              <a:rPr lang="en-US" b="0" i="0" dirty="0">
                <a:solidFill>
                  <a:srgbClr val="ECECEC"/>
                </a:solidFill>
                <a:effectLst/>
                <a:latin typeface="Söhne"/>
              </a:rPr>
              <a:t>: Automatic door opening and fan activation help to disperse gas, reducing the risk of concentration and potential explosions.</a:t>
            </a:r>
          </a:p>
          <a:p>
            <a:pPr algn="l"/>
            <a:r>
              <a:rPr lang="en-US" b="1" i="0" dirty="0">
                <a:solidFill>
                  <a:srgbClr val="ECECEC"/>
                </a:solidFill>
                <a:effectLst/>
                <a:latin typeface="Söhne"/>
              </a:rPr>
              <a:t>Detailed Content with Bullet Points</a:t>
            </a:r>
          </a:p>
          <a:p>
            <a:pPr algn="l">
              <a:buFont typeface="Arial" panose="020B0604020202020204" pitchFamily="34" charset="0"/>
              <a:buChar char="•"/>
            </a:pPr>
            <a:r>
              <a:rPr lang="en-US" b="1" i="0" dirty="0">
                <a:solidFill>
                  <a:srgbClr val="ECECEC"/>
                </a:solidFill>
                <a:effectLst/>
                <a:latin typeface="Söhne"/>
              </a:rPr>
              <a:t>Integrated Safety System</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Combines gas detection, alerting, and automated physical responses.</a:t>
            </a:r>
          </a:p>
          <a:p>
            <a:pPr marL="742950" lvl="1" indent="-285750" algn="l">
              <a:buFont typeface="Arial" panose="020B0604020202020204" pitchFamily="34" charset="0"/>
              <a:buChar char="•"/>
            </a:pPr>
            <a:r>
              <a:rPr lang="en-US" b="0" i="0" dirty="0">
                <a:solidFill>
                  <a:srgbClr val="ECECEC"/>
                </a:solidFill>
                <a:effectLst/>
                <a:latin typeface="Söhne"/>
              </a:rPr>
              <a:t>Improves safety by minimizing human intervention and reaction time.</a:t>
            </a:r>
          </a:p>
          <a:p>
            <a:pPr algn="l">
              <a:buFont typeface="Arial" panose="020B0604020202020204" pitchFamily="34" charset="0"/>
              <a:buChar char="•"/>
            </a:pPr>
            <a:r>
              <a:rPr lang="en-US" b="1" i="0" dirty="0">
                <a:solidFill>
                  <a:srgbClr val="ECECEC"/>
                </a:solidFill>
                <a:effectLst/>
                <a:latin typeface="Söhne"/>
              </a:rPr>
              <a:t>Smartphone Integration</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Sends instant notifications to users’ smartphones about gas leaks.</a:t>
            </a:r>
          </a:p>
          <a:p>
            <a:pPr marL="742950" lvl="1" indent="-285750" algn="l">
              <a:buFont typeface="Arial" panose="020B0604020202020204" pitchFamily="34" charset="0"/>
              <a:buChar char="•"/>
            </a:pPr>
            <a:r>
              <a:rPr lang="en-US" b="0" i="0" dirty="0">
                <a:solidFill>
                  <a:srgbClr val="ECECEC"/>
                </a:solidFill>
                <a:effectLst/>
                <a:latin typeface="Söhne"/>
              </a:rPr>
              <a:t>Allows for remote monitoring and control of the safety system.</a:t>
            </a:r>
          </a:p>
          <a:p>
            <a:pPr algn="l">
              <a:buFont typeface="Arial" panose="020B0604020202020204" pitchFamily="34" charset="0"/>
              <a:buChar char="•"/>
            </a:pPr>
            <a:r>
              <a:rPr lang="en-US" b="1" i="0" dirty="0">
                <a:solidFill>
                  <a:srgbClr val="ECECEC"/>
                </a:solidFill>
                <a:effectLst/>
                <a:latin typeface="Söhne"/>
              </a:rPr>
              <a:t>Automated Response</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Doors automatically open to facilitate ventilation and safe exit routes.</a:t>
            </a:r>
          </a:p>
          <a:p>
            <a:pPr marL="742950" lvl="1" indent="-285750" algn="l">
              <a:buFont typeface="Arial" panose="020B0604020202020204" pitchFamily="34" charset="0"/>
              <a:buChar char="•"/>
            </a:pPr>
            <a:r>
              <a:rPr lang="en-US" b="0" i="0" dirty="0">
                <a:solidFill>
                  <a:srgbClr val="ECECEC"/>
                </a:solidFill>
                <a:effectLst/>
                <a:latin typeface="Söhne"/>
              </a:rPr>
              <a:t>Fans are activated to help disperse gas and lower its concentration in the air.</a:t>
            </a:r>
          </a:p>
          <a:p>
            <a:pPr algn="l"/>
            <a:r>
              <a:rPr lang="en-US" b="1" i="0" dirty="0">
                <a:solidFill>
                  <a:srgbClr val="ECECEC"/>
                </a:solidFill>
                <a:effectLst/>
                <a:latin typeface="Söhne"/>
              </a:rPr>
              <a:t>Future Developments</a:t>
            </a:r>
          </a:p>
          <a:p>
            <a:pPr algn="l">
              <a:buFont typeface="Arial" panose="020B0604020202020204" pitchFamily="34" charset="0"/>
              <a:buChar char="•"/>
            </a:pPr>
            <a:r>
              <a:rPr lang="en-US" b="1" i="0" dirty="0">
                <a:solidFill>
                  <a:srgbClr val="ECECEC"/>
                </a:solidFill>
                <a:effectLst/>
                <a:latin typeface="Söhne"/>
              </a:rPr>
              <a:t>Advanced Sensor Technology</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Utilize more sensitive and accurate sensors.</a:t>
            </a:r>
          </a:p>
          <a:p>
            <a:pPr marL="742950" lvl="1" indent="-285750" algn="l">
              <a:buFont typeface="Arial" panose="020B0604020202020204" pitchFamily="34" charset="0"/>
              <a:buChar char="•"/>
            </a:pPr>
            <a:r>
              <a:rPr lang="en-US" b="0" i="0" dirty="0">
                <a:solidFill>
                  <a:srgbClr val="ECECEC"/>
                </a:solidFill>
                <a:effectLst/>
                <a:latin typeface="Söhne"/>
              </a:rPr>
              <a:t>Reduce false alarms and adapt to varying environmental conditions.</a:t>
            </a:r>
          </a:p>
          <a:p>
            <a:pPr algn="l">
              <a:buFont typeface="Arial" panose="020B0604020202020204" pitchFamily="34" charset="0"/>
              <a:buChar char="•"/>
            </a:pPr>
            <a:r>
              <a:rPr lang="en-US" b="1" i="0" dirty="0">
                <a:solidFill>
                  <a:srgbClr val="ECECEC"/>
                </a:solidFill>
                <a:effectLst/>
                <a:latin typeface="Söhne"/>
              </a:rPr>
              <a:t>Machine Learning and Predictive Analysis</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Implement algorithms to predict leaks and automate preventive measures.</a:t>
            </a:r>
          </a:p>
          <a:p>
            <a:pPr algn="l">
              <a:buFont typeface="Arial" panose="020B0604020202020204" pitchFamily="34" charset="0"/>
              <a:buChar char="•"/>
            </a:pPr>
            <a:r>
              <a:rPr lang="en-US" b="1" i="0" dirty="0">
                <a:solidFill>
                  <a:srgbClr val="ECECEC"/>
                </a:solidFill>
                <a:effectLst/>
                <a:latin typeface="Söhne"/>
              </a:rPr>
              <a:t>Integration with Smart Home Ecosystems</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Ensure compatibility with other smart devices for a holistic safety approach.</a:t>
            </a:r>
          </a:p>
          <a:p>
            <a:pPr algn="l">
              <a:buFont typeface="Arial" panose="020B0604020202020204" pitchFamily="34" charset="0"/>
              <a:buChar char="•"/>
            </a:pPr>
            <a:r>
              <a:rPr lang="en-US" b="1" i="0" dirty="0">
                <a:solidFill>
                  <a:srgbClr val="ECECEC"/>
                </a:solidFill>
                <a:effectLst/>
                <a:latin typeface="Söhne"/>
              </a:rPr>
              <a:t>Enhanced Communication Protocols</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Develop secure and reliable communication channels to prevent cyber threats.</a:t>
            </a:r>
          </a:p>
          <a:p>
            <a:pPr algn="l">
              <a:buFont typeface="Arial" panose="020B0604020202020204" pitchFamily="34" charset="0"/>
              <a:buChar char="•"/>
            </a:pPr>
            <a:r>
              <a:rPr lang="en-US" b="1" i="0" dirty="0">
                <a:solidFill>
                  <a:srgbClr val="ECECEC"/>
                </a:solidFill>
                <a:effectLst/>
                <a:latin typeface="Söhne"/>
              </a:rPr>
              <a:t>GPS Integration</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Incorporate GPS to pinpoint leak locations, aiding prompt emergency response.</a:t>
            </a:r>
          </a:p>
          <a:p>
            <a:pPr algn="l">
              <a:buFont typeface="Arial" panose="020B0604020202020204" pitchFamily="34" charset="0"/>
              <a:buChar char="•"/>
            </a:pPr>
            <a:r>
              <a:rPr lang="en-US" b="1" i="0" dirty="0">
                <a:solidFill>
                  <a:srgbClr val="ECECEC"/>
                </a:solidFill>
                <a:effectLst/>
                <a:latin typeface="Söhne"/>
              </a:rPr>
              <a:t>Energy Efficiency and Sustainability</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Focus on reducing the system’s energy consumption.</a:t>
            </a:r>
          </a:p>
          <a:p>
            <a:pPr marL="742950" lvl="1" indent="-285750" algn="l">
              <a:buFont typeface="Arial" panose="020B0604020202020204" pitchFamily="34" charset="0"/>
              <a:buChar char="•"/>
            </a:pPr>
            <a:r>
              <a:rPr lang="en-US" b="0" i="0" dirty="0">
                <a:solidFill>
                  <a:srgbClr val="ECECEC"/>
                </a:solidFill>
                <a:effectLst/>
                <a:latin typeface="Söhne"/>
              </a:rPr>
              <a:t>Promote the use of renewable energy sources for sustainability.</a:t>
            </a:r>
          </a:p>
        </p:txBody>
      </p:sp>
    </p:spTree>
    <p:extLst>
      <p:ext uri="{BB962C8B-B14F-4D97-AF65-F5344CB8AC3E}">
        <p14:creationId xmlns:p14="http://schemas.microsoft.com/office/powerpoint/2010/main" val="1741965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latin typeface="Söhne"/>
              </a:rPr>
              <a:t>In 2023, Ho Chi Minh City experienced 498 fires, with estimated property damage amounting to about 8.06 billion VND. Compared to 2022, the number of fires decreased by 137 incidents, but there was an increase of 2 fatalities. Minor fires continued to concentrate in residential areas, communities, as well as in manufacturing facilities, warehouses, and transportation vehicles. </a:t>
            </a:r>
          </a:p>
          <a:p>
            <a:pPr marL="0" lvl="0" indent="0" algn="l" rtl="0">
              <a:spcBef>
                <a:spcPts val="0"/>
              </a:spcBef>
              <a:spcAft>
                <a:spcPts val="0"/>
              </a:spcAft>
              <a:buNone/>
            </a:pPr>
            <a:r>
              <a:rPr lang="en-US" b="0" i="0" dirty="0">
                <a:solidFill>
                  <a:srgbClr val="ECECEC"/>
                </a:solidFill>
                <a:effectLst/>
                <a:latin typeface="Söhne"/>
              </a:rPr>
              <a:t>Therefore, that is reason why my team want to develop the simulation of the gas alert to </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6825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r>
              <a:rPr lang="en-US" b="0" i="0" dirty="0">
                <a:solidFill>
                  <a:srgbClr val="ECECEC"/>
                </a:solidFill>
                <a:effectLst/>
                <a:latin typeface="Söhne"/>
              </a:rPr>
            </a:br>
            <a:r>
              <a:rPr lang="en-US" b="0" i="0" dirty="0">
                <a:solidFill>
                  <a:srgbClr val="ECECEC"/>
                </a:solidFill>
                <a:effectLst/>
                <a:latin typeface="Söhne"/>
              </a:rPr>
              <a:t>The topic "Gas Leak Alert through Smart Phone (Combined with Automatic Door Opening and Fan Activation)" suggests the development of a safety feature that uses smart technology to detect gas leaks and respond proactively to reduce the risk of gas-related accidents in homes or industrial settings. Here's a potential purpose for this topic:</a:t>
            </a:r>
          </a:p>
          <a:p>
            <a:pPr algn="l"/>
            <a:r>
              <a:rPr lang="en-US" b="1" i="0" dirty="0">
                <a:solidFill>
                  <a:srgbClr val="ECECEC"/>
                </a:solidFill>
                <a:effectLst/>
                <a:latin typeface="Söhne"/>
              </a:rPr>
              <a:t>Purpose:</a:t>
            </a:r>
            <a:endParaRPr lang="en-US" b="0" i="0" dirty="0">
              <a:solidFill>
                <a:srgbClr val="ECECEC"/>
              </a:solidFill>
              <a:effectLst/>
              <a:latin typeface="Söhne"/>
            </a:endParaRPr>
          </a:p>
          <a:p>
            <a:pPr algn="l"/>
            <a:r>
              <a:rPr lang="en-US" b="0" i="0" dirty="0">
                <a:solidFill>
                  <a:srgbClr val="ECECEC"/>
                </a:solidFill>
                <a:effectLst/>
                <a:latin typeface="Söhne"/>
              </a:rPr>
              <a:t>The purpose of this technology is to enhance household and industrial safety by providing an immediate and automated response to gas leaks. By leveraging smart phone technology, the system aims to:</a:t>
            </a:r>
          </a:p>
          <a:p>
            <a:pPr algn="l">
              <a:buFont typeface="+mj-lt"/>
              <a:buAutoNum type="arabicPeriod"/>
            </a:pPr>
            <a:r>
              <a:rPr lang="en-US" b="1" i="0" dirty="0">
                <a:solidFill>
                  <a:srgbClr val="ECECEC"/>
                </a:solidFill>
                <a:effectLst/>
                <a:latin typeface="Söhne"/>
              </a:rPr>
              <a:t>Detect Gas Leaks:</a:t>
            </a:r>
            <a:r>
              <a:rPr lang="en-US" b="0" i="0" dirty="0">
                <a:solidFill>
                  <a:srgbClr val="ECECEC"/>
                </a:solidFill>
                <a:effectLst/>
                <a:latin typeface="Söhne"/>
              </a:rPr>
              <a:t> Utilize advanced sensors that can identify gas leaks swiftly and accurately.</a:t>
            </a:r>
          </a:p>
          <a:p>
            <a:pPr algn="l">
              <a:buFont typeface="+mj-lt"/>
              <a:buAutoNum type="arabicPeriod"/>
            </a:pPr>
            <a:r>
              <a:rPr lang="en-US" b="1" i="0" dirty="0">
                <a:solidFill>
                  <a:srgbClr val="ECECEC"/>
                </a:solidFill>
                <a:effectLst/>
                <a:latin typeface="Söhne"/>
              </a:rPr>
              <a:t>Alert Residents and Workers:</a:t>
            </a:r>
            <a:r>
              <a:rPr lang="en-US" b="0" i="0" dirty="0">
                <a:solidFill>
                  <a:srgbClr val="ECECEC"/>
                </a:solidFill>
                <a:effectLst/>
                <a:latin typeface="Söhne"/>
              </a:rPr>
              <a:t> Send instant notifications to smart phones when a gas leak is detected, allowing for quick evacuation and response.</a:t>
            </a:r>
          </a:p>
          <a:p>
            <a:pPr algn="l">
              <a:buFont typeface="+mj-lt"/>
              <a:buAutoNum type="arabicPeriod"/>
            </a:pPr>
            <a:r>
              <a:rPr lang="en-US" b="1" i="0" dirty="0">
                <a:solidFill>
                  <a:srgbClr val="ECECEC"/>
                </a:solidFill>
                <a:effectLst/>
                <a:latin typeface="Söhne"/>
              </a:rPr>
              <a:t>Activate Safety Measures:</a:t>
            </a:r>
            <a:r>
              <a:rPr lang="en-US" b="0" i="0" dirty="0">
                <a:solidFill>
                  <a:srgbClr val="ECECEC"/>
                </a:solidFill>
                <a:effectLst/>
                <a:latin typeface="Söhne"/>
              </a:rPr>
              <a:t> Automatically open doors to facilitate evacuation and air out the premises, while also activating fans to disperse the gas and mitigate its concentration.</a:t>
            </a:r>
          </a:p>
          <a:p>
            <a:pPr algn="l">
              <a:buFont typeface="+mj-lt"/>
              <a:buAutoNum type="arabicPeriod"/>
            </a:pPr>
            <a:r>
              <a:rPr lang="en-US" b="1" i="0" dirty="0">
                <a:solidFill>
                  <a:srgbClr val="ECECEC"/>
                </a:solidFill>
                <a:effectLst/>
                <a:latin typeface="Söhne"/>
              </a:rPr>
              <a:t>Integrate with Smart Home Systems:</a:t>
            </a:r>
            <a:r>
              <a:rPr lang="en-US" b="0" i="0" dirty="0">
                <a:solidFill>
                  <a:srgbClr val="ECECEC"/>
                </a:solidFill>
                <a:effectLst/>
                <a:latin typeface="Söhne"/>
              </a:rPr>
              <a:t> Work in conjunction with existing smart home or industrial automation systems to coordinate an effective response without human intervention.</a:t>
            </a:r>
          </a:p>
          <a:p>
            <a:pPr algn="l">
              <a:buFont typeface="+mj-lt"/>
              <a:buAutoNum type="arabicPeriod"/>
            </a:pPr>
            <a:r>
              <a:rPr lang="en-US" b="1" i="0" dirty="0">
                <a:solidFill>
                  <a:srgbClr val="ECECEC"/>
                </a:solidFill>
                <a:effectLst/>
                <a:latin typeface="Söhne"/>
              </a:rPr>
              <a:t>Record and Analyze Data:</a:t>
            </a:r>
            <a:r>
              <a:rPr lang="en-US" b="0" i="0" dirty="0">
                <a:solidFill>
                  <a:srgbClr val="ECECEC"/>
                </a:solidFill>
                <a:effectLst/>
                <a:latin typeface="Söhne"/>
              </a:rPr>
              <a:t> Keep logs of incidents for further analysis and preventive measures.</a:t>
            </a:r>
          </a:p>
          <a:p>
            <a:pPr algn="l"/>
            <a:r>
              <a:rPr lang="en-US" b="0" i="0" dirty="0">
                <a:solidFill>
                  <a:srgbClr val="ECECEC"/>
                </a:solidFill>
                <a:effectLst/>
                <a:latin typeface="Söhne"/>
              </a:rPr>
              <a:t>This system would serve to significantly reduce the hazards associated with gas leaks, potentially saving lives and property by providing a timely and efficient response.</a:t>
            </a:r>
          </a:p>
        </p:txBody>
      </p:sp>
    </p:spTree>
    <p:extLst>
      <p:ext uri="{BB962C8B-B14F-4D97-AF65-F5344CB8AC3E}">
        <p14:creationId xmlns:p14="http://schemas.microsoft.com/office/powerpoint/2010/main" val="429282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8714a43093_3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8714a43093_3_1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088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cxnSp>
        <p:nvCxnSpPr>
          <p:cNvPr id="1227" name="Google Shape;1227;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8" name="Google Shape;1228;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0" name="Google Shape;1230;p25"/>
          <p:cNvGrpSpPr/>
          <p:nvPr/>
        </p:nvGrpSpPr>
        <p:grpSpPr>
          <a:xfrm flipH="1">
            <a:off x="499400" y="959675"/>
            <a:ext cx="581800" cy="582350"/>
            <a:chOff x="8064275" y="887850"/>
            <a:chExt cx="581800" cy="582350"/>
          </a:xfrm>
        </p:grpSpPr>
        <p:sp>
          <p:nvSpPr>
            <p:cNvPr id="1231" name="Google Shape;1231;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25"/>
          <p:cNvGrpSpPr/>
          <p:nvPr/>
        </p:nvGrpSpPr>
        <p:grpSpPr>
          <a:xfrm flipH="1">
            <a:off x="1500400" y="388100"/>
            <a:ext cx="292025" cy="292575"/>
            <a:chOff x="7353050" y="316275"/>
            <a:chExt cx="292025" cy="292575"/>
          </a:xfrm>
        </p:grpSpPr>
        <p:sp>
          <p:nvSpPr>
            <p:cNvPr id="1238" name="Google Shape;1238;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25"/>
          <p:cNvGrpSpPr/>
          <p:nvPr/>
        </p:nvGrpSpPr>
        <p:grpSpPr>
          <a:xfrm flipH="1">
            <a:off x="3527112" y="361100"/>
            <a:ext cx="175013" cy="27000"/>
            <a:chOff x="5662375" y="212375"/>
            <a:chExt cx="175013" cy="27000"/>
          </a:xfrm>
        </p:grpSpPr>
        <p:sp>
          <p:nvSpPr>
            <p:cNvPr id="1249" name="Google Shape;1249;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25"/>
          <p:cNvGrpSpPr/>
          <p:nvPr/>
        </p:nvGrpSpPr>
        <p:grpSpPr>
          <a:xfrm flipH="1">
            <a:off x="480412" y="242700"/>
            <a:ext cx="175013" cy="27000"/>
            <a:chOff x="5662375" y="212375"/>
            <a:chExt cx="175013" cy="27000"/>
          </a:xfrm>
        </p:grpSpPr>
        <p:sp>
          <p:nvSpPr>
            <p:cNvPr id="1253" name="Google Shape;1253;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25"/>
          <p:cNvGrpSpPr/>
          <p:nvPr/>
        </p:nvGrpSpPr>
        <p:grpSpPr>
          <a:xfrm flipH="1">
            <a:off x="901712" y="1653625"/>
            <a:ext cx="175013" cy="27000"/>
            <a:chOff x="5662375" y="212375"/>
            <a:chExt cx="175013" cy="27000"/>
          </a:xfrm>
        </p:grpSpPr>
        <p:sp>
          <p:nvSpPr>
            <p:cNvPr id="1257" name="Google Shape;1257;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0" name="Google Shape;1260;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1" name="Google Shape;1261;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2" name="Google Shape;1262;p25"/>
          <p:cNvGrpSpPr/>
          <p:nvPr/>
        </p:nvGrpSpPr>
        <p:grpSpPr>
          <a:xfrm rot="10800000">
            <a:off x="499400" y="3940925"/>
            <a:ext cx="581800" cy="582350"/>
            <a:chOff x="8064275" y="887850"/>
            <a:chExt cx="581800" cy="582350"/>
          </a:xfrm>
        </p:grpSpPr>
        <p:sp>
          <p:nvSpPr>
            <p:cNvPr id="1263" name="Google Shape;1263;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25"/>
          <p:cNvGrpSpPr/>
          <p:nvPr/>
        </p:nvGrpSpPr>
        <p:grpSpPr>
          <a:xfrm rot="10800000">
            <a:off x="1819575" y="4586750"/>
            <a:ext cx="292025" cy="292575"/>
            <a:chOff x="7353050" y="316275"/>
            <a:chExt cx="292025" cy="292575"/>
          </a:xfrm>
        </p:grpSpPr>
        <p:sp>
          <p:nvSpPr>
            <p:cNvPr id="1270" name="Google Shape;1270;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25"/>
          <p:cNvGrpSpPr/>
          <p:nvPr/>
        </p:nvGrpSpPr>
        <p:grpSpPr>
          <a:xfrm rot="10800000">
            <a:off x="212525" y="4645550"/>
            <a:ext cx="175000" cy="175000"/>
            <a:chOff x="8792300" y="321275"/>
            <a:chExt cx="175000" cy="175000"/>
          </a:xfrm>
        </p:grpSpPr>
        <p:sp>
          <p:nvSpPr>
            <p:cNvPr id="1275" name="Google Shape;1275;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25"/>
          <p:cNvGrpSpPr/>
          <p:nvPr/>
        </p:nvGrpSpPr>
        <p:grpSpPr>
          <a:xfrm rot="10800000">
            <a:off x="480412" y="4852325"/>
            <a:ext cx="175013" cy="27000"/>
            <a:chOff x="5662375" y="212375"/>
            <a:chExt cx="175013" cy="27000"/>
          </a:xfrm>
        </p:grpSpPr>
        <p:sp>
          <p:nvSpPr>
            <p:cNvPr id="1280" name="Google Shape;128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5"/>
          <p:cNvGrpSpPr/>
          <p:nvPr/>
        </p:nvGrpSpPr>
        <p:grpSpPr>
          <a:xfrm rot="10800000">
            <a:off x="1054112" y="3898600"/>
            <a:ext cx="175013" cy="27000"/>
            <a:chOff x="5662375" y="212375"/>
            <a:chExt cx="175013" cy="27000"/>
          </a:xfrm>
        </p:grpSpPr>
        <p:sp>
          <p:nvSpPr>
            <p:cNvPr id="1284" name="Google Shape;128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8" r:id="rId6"/>
    <p:sldLayoutId id="2147483659" r:id="rId7"/>
    <p:sldLayoutId id="2147483660" r:id="rId8"/>
    <p:sldLayoutId id="2147483661" r:id="rId9"/>
    <p:sldLayoutId id="2147483670" r:id="rId10"/>
    <p:sldLayoutId id="2147483671" r:id="rId11"/>
    <p:sldLayoutId id="2147483673" r:id="rId12"/>
    <p:sldLayoutId id="2147483674" r:id="rId13"/>
    <p:sldLayoutId id="2147483675"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pic>
        <p:nvPicPr>
          <p:cNvPr id="3" name="Picture 2" descr="A person standing in a house with a solar panel and a person holding a phone&#10;&#10;Description automatically generated">
            <a:extLst>
              <a:ext uri="{FF2B5EF4-FFF2-40B4-BE49-F238E27FC236}">
                <a16:creationId xmlns:a16="http://schemas.microsoft.com/office/drawing/2014/main" id="{58619DCA-9469-2B7F-6614-7EF0A79EE69A}"/>
              </a:ext>
            </a:extLst>
          </p:cNvPr>
          <p:cNvPicPr>
            <a:picLocks noChangeAspect="1"/>
          </p:cNvPicPr>
          <p:nvPr/>
        </p:nvPicPr>
        <p:blipFill>
          <a:blip r:embed="rId3"/>
          <a:stretch>
            <a:fillRect/>
          </a:stretch>
        </p:blipFill>
        <p:spPr>
          <a:xfrm>
            <a:off x="121318" y="360873"/>
            <a:ext cx="4762500" cy="4762500"/>
          </a:xfrm>
          <a:prstGeom prst="rect">
            <a:avLst/>
          </a:prstGeom>
        </p:spPr>
      </p:pic>
      <p:sp>
        <p:nvSpPr>
          <p:cNvPr id="1884" name="Google Shape;1884;p35"/>
          <p:cNvSpPr txBox="1">
            <a:spLocks noGrp="1"/>
          </p:cNvSpPr>
          <p:nvPr>
            <p:ph type="ctrTitle"/>
          </p:nvPr>
        </p:nvSpPr>
        <p:spPr>
          <a:xfrm>
            <a:off x="4731368" y="1846023"/>
            <a:ext cx="4007366"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200" dirty="0">
                <a:solidFill>
                  <a:schemeClr val="dk2"/>
                </a:solidFill>
              </a:rPr>
              <a:t>Gas Leak Alert through Smart Phone </a:t>
            </a:r>
            <a:br>
              <a:rPr lang="en-US" sz="3200" dirty="0">
                <a:solidFill>
                  <a:schemeClr val="dk2"/>
                </a:solidFill>
              </a:rPr>
            </a:br>
            <a:r>
              <a:rPr lang="en-US" sz="1600" dirty="0">
                <a:solidFill>
                  <a:schemeClr val="dk2"/>
                </a:solidFill>
              </a:rPr>
              <a:t>(Combined with Automatic Door Opening and Fan Activation)</a:t>
            </a:r>
            <a:endParaRPr sz="1600" dirty="0">
              <a:solidFill>
                <a:schemeClr val="dk2"/>
              </a:solidFill>
            </a:endParaRPr>
          </a:p>
        </p:txBody>
      </p:sp>
      <p:sp>
        <p:nvSpPr>
          <p:cNvPr id="1885" name="Google Shape;1885;p35"/>
          <p:cNvSpPr txBox="1">
            <a:spLocks noGrp="1"/>
          </p:cNvSpPr>
          <p:nvPr>
            <p:ph type="subTitle" idx="1"/>
          </p:nvPr>
        </p:nvSpPr>
        <p:spPr>
          <a:xfrm>
            <a:off x="5289855" y="3865775"/>
            <a:ext cx="3732827" cy="6573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accent1"/>
                </a:solidFill>
              </a:rPr>
              <a:t>Team Members:</a:t>
            </a:r>
          </a:p>
          <a:p>
            <a:pPr lvl="0" algn="l" rtl="0">
              <a:spcBef>
                <a:spcPts val="0"/>
              </a:spcBef>
              <a:spcAft>
                <a:spcPts val="0"/>
              </a:spcAft>
            </a:pPr>
            <a:r>
              <a:rPr lang="en-US" sz="1400" dirty="0">
                <a:solidFill>
                  <a:schemeClr val="accent1"/>
                </a:solidFill>
              </a:rPr>
              <a:t>                                Phạm Thùy Dung - 20521214</a:t>
            </a:r>
          </a:p>
          <a:p>
            <a:pPr marL="0" lvl="0" indent="0" algn="l" rtl="0">
              <a:spcBef>
                <a:spcPts val="0"/>
              </a:spcBef>
              <a:spcAft>
                <a:spcPts val="0"/>
              </a:spcAft>
              <a:buNone/>
            </a:pPr>
            <a:r>
              <a:rPr lang="en-US" sz="1400" dirty="0">
                <a:solidFill>
                  <a:schemeClr val="accent1"/>
                </a:solidFill>
              </a:rPr>
              <a:t>                                </a:t>
            </a:r>
            <a:r>
              <a:rPr lang="en-US" sz="1400" dirty="0" err="1">
                <a:solidFill>
                  <a:schemeClr val="accent1"/>
                </a:solidFill>
              </a:rPr>
              <a:t>Đậu</a:t>
            </a:r>
            <a:r>
              <a:rPr lang="en-US" sz="1400" dirty="0">
                <a:solidFill>
                  <a:schemeClr val="accent1"/>
                </a:solidFill>
              </a:rPr>
              <a:t> </a:t>
            </a:r>
            <a:r>
              <a:rPr lang="en-US" sz="1400" dirty="0" err="1">
                <a:solidFill>
                  <a:schemeClr val="accent1"/>
                </a:solidFill>
              </a:rPr>
              <a:t>Đình</a:t>
            </a:r>
            <a:r>
              <a:rPr lang="en-US" sz="1400" dirty="0">
                <a:solidFill>
                  <a:schemeClr val="accent1"/>
                </a:solidFill>
              </a:rPr>
              <a:t> Quang Anh -  20521059</a:t>
            </a:r>
          </a:p>
        </p:txBody>
      </p:sp>
      <p:sp>
        <p:nvSpPr>
          <p:cNvPr id="4" name="Google Shape;1885;p35">
            <a:extLst>
              <a:ext uri="{FF2B5EF4-FFF2-40B4-BE49-F238E27FC236}">
                <a16:creationId xmlns:a16="http://schemas.microsoft.com/office/drawing/2014/main" id="{97AF0D4D-6541-CA06-E051-858F694F90E7}"/>
              </a:ext>
            </a:extLst>
          </p:cNvPr>
          <p:cNvSpPr txBox="1">
            <a:spLocks/>
          </p:cNvSpPr>
          <p:nvPr/>
        </p:nvSpPr>
        <p:spPr>
          <a:xfrm>
            <a:off x="5208499" y="1289775"/>
            <a:ext cx="3264300" cy="6573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sz="1600" dirty="0"/>
              <a:t>Lecturer: Lê Trung </a:t>
            </a:r>
            <a:r>
              <a:rPr lang="en-US" sz="1600" dirty="0" err="1"/>
              <a:t>Quân</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84"/>
                                        </p:tgtEl>
                                        <p:attrNameLst>
                                          <p:attrName>style.visibility</p:attrName>
                                        </p:attrNameLst>
                                      </p:cBhvr>
                                      <p:to>
                                        <p:strVal val="visible"/>
                                      </p:to>
                                    </p:set>
                                    <p:animEffect transition="in" filter="wipe(down)">
                                      <p:cBhvr>
                                        <p:cTn id="7" dur="500"/>
                                        <p:tgtEl>
                                          <p:spTgt spid="1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291794"/>
            <a:ext cx="4240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Blynk DashBoard</a:t>
            </a:r>
            <a:endParaRPr dirty="0"/>
          </a:p>
        </p:txBody>
      </p:sp>
      <p:pic>
        <p:nvPicPr>
          <p:cNvPr id="3" name="Picture 2" descr="A screenshot of a computer&#10;&#10;Description automatically generated">
            <a:extLst>
              <a:ext uri="{FF2B5EF4-FFF2-40B4-BE49-F238E27FC236}">
                <a16:creationId xmlns:a16="http://schemas.microsoft.com/office/drawing/2014/main" id="{58F4D46F-778E-03A6-BAAD-9C5F019B84F7}"/>
              </a:ext>
            </a:extLst>
          </p:cNvPr>
          <p:cNvPicPr>
            <a:picLocks noChangeAspect="1"/>
          </p:cNvPicPr>
          <p:nvPr/>
        </p:nvPicPr>
        <p:blipFill rotWithShape="1">
          <a:blip r:embed="rId3"/>
          <a:srcRect l="11865" t="32338" r="30933" b="16867"/>
          <a:stretch/>
        </p:blipFill>
        <p:spPr>
          <a:xfrm>
            <a:off x="0" y="864494"/>
            <a:ext cx="5703374" cy="3277805"/>
          </a:xfrm>
          <a:prstGeom prst="rect">
            <a:avLst/>
          </a:prstGeom>
        </p:spPr>
      </p:pic>
      <p:pic>
        <p:nvPicPr>
          <p:cNvPr id="9" name="Picture 8">
            <a:extLst>
              <a:ext uri="{FF2B5EF4-FFF2-40B4-BE49-F238E27FC236}">
                <a16:creationId xmlns:a16="http://schemas.microsoft.com/office/drawing/2014/main" id="{1B3BAD87-76A7-3D23-F133-F2C6B0DA4A20}"/>
              </a:ext>
            </a:extLst>
          </p:cNvPr>
          <p:cNvPicPr>
            <a:picLocks noChangeAspect="1"/>
          </p:cNvPicPr>
          <p:nvPr/>
        </p:nvPicPr>
        <p:blipFill>
          <a:blip r:embed="rId4"/>
          <a:stretch>
            <a:fillRect/>
          </a:stretch>
        </p:blipFill>
        <p:spPr>
          <a:xfrm>
            <a:off x="4295695" y="518548"/>
            <a:ext cx="2231513" cy="3969696"/>
          </a:xfrm>
          <a:prstGeom prst="rect">
            <a:avLst/>
          </a:prstGeom>
        </p:spPr>
      </p:pic>
      <p:pic>
        <p:nvPicPr>
          <p:cNvPr id="13" name="Picture 12">
            <a:extLst>
              <a:ext uri="{FF2B5EF4-FFF2-40B4-BE49-F238E27FC236}">
                <a16:creationId xmlns:a16="http://schemas.microsoft.com/office/drawing/2014/main" id="{B9546821-88A5-2D7C-EE8B-45EC1CA5C7DA}"/>
              </a:ext>
            </a:extLst>
          </p:cNvPr>
          <p:cNvPicPr>
            <a:picLocks noChangeAspect="1"/>
          </p:cNvPicPr>
          <p:nvPr/>
        </p:nvPicPr>
        <p:blipFill>
          <a:blip r:embed="rId5"/>
          <a:stretch>
            <a:fillRect/>
          </a:stretch>
        </p:blipFill>
        <p:spPr>
          <a:xfrm>
            <a:off x="6627779" y="518549"/>
            <a:ext cx="2412459" cy="397493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291794"/>
            <a:ext cx="42401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REAL-LIFE IMAGES</a:t>
            </a:r>
            <a:endParaRPr dirty="0"/>
          </a:p>
        </p:txBody>
      </p:sp>
      <p:pic>
        <p:nvPicPr>
          <p:cNvPr id="4" name="Picture 3" descr="A small wooden box with wires and a green light&#10;&#10;Description automatically generated">
            <a:extLst>
              <a:ext uri="{FF2B5EF4-FFF2-40B4-BE49-F238E27FC236}">
                <a16:creationId xmlns:a16="http://schemas.microsoft.com/office/drawing/2014/main" id="{A5A853B2-6B17-DEFD-9FBA-6E7E9D94FF3C}"/>
              </a:ext>
            </a:extLst>
          </p:cNvPr>
          <p:cNvPicPr>
            <a:picLocks noChangeAspect="1"/>
          </p:cNvPicPr>
          <p:nvPr/>
        </p:nvPicPr>
        <p:blipFill rotWithShape="1">
          <a:blip r:embed="rId3"/>
          <a:srcRect t="7112" b="21270"/>
          <a:stretch/>
        </p:blipFill>
        <p:spPr>
          <a:xfrm>
            <a:off x="5264704" y="1150563"/>
            <a:ext cx="2895228" cy="3683726"/>
          </a:xfrm>
          <a:prstGeom prst="rect">
            <a:avLst/>
          </a:prstGeom>
        </p:spPr>
      </p:pic>
      <p:pic>
        <p:nvPicPr>
          <p:cNvPr id="7" name="Picture 6">
            <a:extLst>
              <a:ext uri="{FF2B5EF4-FFF2-40B4-BE49-F238E27FC236}">
                <a16:creationId xmlns:a16="http://schemas.microsoft.com/office/drawing/2014/main" id="{109CF1CF-0180-AC18-357D-36650770CC2B}"/>
              </a:ext>
            </a:extLst>
          </p:cNvPr>
          <p:cNvPicPr>
            <a:picLocks noChangeAspect="1"/>
          </p:cNvPicPr>
          <p:nvPr/>
        </p:nvPicPr>
        <p:blipFill>
          <a:blip r:embed="rId4"/>
          <a:stretch>
            <a:fillRect/>
          </a:stretch>
        </p:blipFill>
        <p:spPr>
          <a:xfrm>
            <a:off x="923108" y="1150563"/>
            <a:ext cx="4164033" cy="3143173"/>
          </a:xfrm>
          <a:prstGeom prst="rect">
            <a:avLst/>
          </a:prstGeom>
        </p:spPr>
      </p:pic>
    </p:spTree>
    <p:extLst>
      <p:ext uri="{BB962C8B-B14F-4D97-AF65-F5344CB8AC3E}">
        <p14:creationId xmlns:p14="http://schemas.microsoft.com/office/powerpoint/2010/main" val="37124352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grpSp>
        <p:nvGrpSpPr>
          <p:cNvPr id="3516" name="Google Shape;3516;p62"/>
          <p:cNvGrpSpPr/>
          <p:nvPr/>
        </p:nvGrpSpPr>
        <p:grpSpPr>
          <a:xfrm>
            <a:off x="3831152" y="807450"/>
            <a:ext cx="4097650" cy="3780909"/>
            <a:chOff x="1230400" y="410075"/>
            <a:chExt cx="5124625" cy="4728500"/>
          </a:xfrm>
        </p:grpSpPr>
        <p:sp>
          <p:nvSpPr>
            <p:cNvPr id="3517" name="Google Shape;3517;p62"/>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2"/>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2"/>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2"/>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2"/>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2"/>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2"/>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2"/>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2"/>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2"/>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2"/>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2"/>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2"/>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2"/>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2"/>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2"/>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2"/>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2"/>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2"/>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2"/>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2"/>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2"/>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2"/>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2"/>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2"/>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2"/>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2"/>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2"/>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2"/>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2"/>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2"/>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2"/>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2"/>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2"/>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2"/>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2"/>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2"/>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2"/>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2"/>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2"/>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2"/>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2"/>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2"/>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2"/>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2"/>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2"/>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2"/>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2"/>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2"/>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2"/>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2"/>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2"/>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2"/>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2"/>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2"/>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2"/>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2"/>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2"/>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2"/>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2"/>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2"/>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2"/>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2"/>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2"/>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2"/>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2"/>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2"/>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2"/>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2"/>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2"/>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2"/>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6DD831EC-7127-7456-88E7-82B5CA4596A5}"/>
              </a:ext>
            </a:extLst>
          </p:cNvPr>
          <p:cNvPicPr>
            <a:picLocks noChangeAspect="1"/>
          </p:cNvPicPr>
          <p:nvPr/>
        </p:nvPicPr>
        <p:blipFill>
          <a:blip r:embed="rId3"/>
          <a:stretch>
            <a:fillRect/>
          </a:stretch>
        </p:blipFill>
        <p:spPr>
          <a:xfrm>
            <a:off x="886852" y="1288431"/>
            <a:ext cx="2962913" cy="2566638"/>
          </a:xfrm>
          <a:prstGeom prst="rect">
            <a:avLst/>
          </a:prstGeom>
        </p:spPr>
      </p:pic>
      <p:sp>
        <p:nvSpPr>
          <p:cNvPr id="9" name="Google Shape;2155;p38">
            <a:extLst>
              <a:ext uri="{FF2B5EF4-FFF2-40B4-BE49-F238E27FC236}">
                <a16:creationId xmlns:a16="http://schemas.microsoft.com/office/drawing/2014/main" id="{46EECB1C-896D-FE5F-931E-FD519E319B8E}"/>
              </a:ext>
            </a:extLst>
          </p:cNvPr>
          <p:cNvSpPr txBox="1">
            <a:spLocks noGrp="1"/>
          </p:cNvSpPr>
          <p:nvPr>
            <p:ph type="title"/>
          </p:nvPr>
        </p:nvSpPr>
        <p:spPr>
          <a:xfrm>
            <a:off x="4407543" y="1959723"/>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DEMO</a:t>
            </a:r>
            <a:endParaRPr sz="47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18" name="8687788259718337698">
            <a:hlinkClick r:id="" action="ppaction://media"/>
            <a:extLst>
              <a:ext uri="{FF2B5EF4-FFF2-40B4-BE49-F238E27FC236}">
                <a16:creationId xmlns:a16="http://schemas.microsoft.com/office/drawing/2014/main" id="{B06B8B8D-51B9-8CF0-E3E2-DE31960339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Conclusion</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6582787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1405126" y="366004"/>
            <a:ext cx="4743124" cy="6184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sp>
        <p:nvSpPr>
          <p:cNvPr id="3" name="Subtitle 2">
            <a:extLst>
              <a:ext uri="{FF2B5EF4-FFF2-40B4-BE49-F238E27FC236}">
                <a16:creationId xmlns:a16="http://schemas.microsoft.com/office/drawing/2014/main" id="{2028E135-39E9-D06F-6D18-65290F8CB599}"/>
              </a:ext>
            </a:extLst>
          </p:cNvPr>
          <p:cNvSpPr>
            <a:spLocks noGrp="1"/>
          </p:cNvSpPr>
          <p:nvPr>
            <p:ph type="subTitle" idx="1"/>
          </p:nvPr>
        </p:nvSpPr>
        <p:spPr>
          <a:xfrm>
            <a:off x="1405126" y="1014797"/>
            <a:ext cx="6963017" cy="1134000"/>
          </a:xfrm>
        </p:spPr>
        <p:txBody>
          <a:bodyPr/>
          <a:lstStyle/>
          <a:p>
            <a:pPr marL="285750" indent="-285750" algn="l">
              <a:buFont typeface="Arial" panose="020B0604020202020204" pitchFamily="34" charset="0"/>
              <a:buChar char="•"/>
            </a:pPr>
            <a:r>
              <a:rPr lang="en-US" sz="2000" dirty="0"/>
              <a:t>Automated Response</a:t>
            </a:r>
          </a:p>
          <a:p>
            <a:pPr marL="285750" indent="-285750" algn="l">
              <a:buFont typeface="Arial" panose="020B0604020202020204" pitchFamily="34" charset="0"/>
              <a:buChar char="•"/>
            </a:pPr>
            <a:r>
              <a:rPr lang="en-US" sz="2000" dirty="0"/>
              <a:t>Smart Phone Integration</a:t>
            </a:r>
          </a:p>
          <a:p>
            <a:pPr marL="285750" indent="-285750" algn="l">
              <a:buFont typeface="Arial" panose="020B0604020202020204" pitchFamily="34" charset="0"/>
              <a:buChar char="•"/>
            </a:pPr>
            <a:r>
              <a:rPr lang="en-US" sz="2000" dirty="0"/>
              <a:t>Integrated Safety System</a:t>
            </a:r>
          </a:p>
        </p:txBody>
      </p:sp>
      <p:sp>
        <p:nvSpPr>
          <p:cNvPr id="4" name="Google Shape;2177;p39">
            <a:extLst>
              <a:ext uri="{FF2B5EF4-FFF2-40B4-BE49-F238E27FC236}">
                <a16:creationId xmlns:a16="http://schemas.microsoft.com/office/drawing/2014/main" id="{739E9AF4-3588-FD32-A284-7371B6564C4F}"/>
              </a:ext>
            </a:extLst>
          </p:cNvPr>
          <p:cNvSpPr txBox="1">
            <a:spLocks/>
          </p:cNvSpPr>
          <p:nvPr/>
        </p:nvSpPr>
        <p:spPr>
          <a:xfrm>
            <a:off x="1405126" y="2715797"/>
            <a:ext cx="3998144" cy="6184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lgn="l"/>
            <a:r>
              <a:rPr lang="en-US" dirty="0"/>
              <a:t>Future Development:</a:t>
            </a:r>
          </a:p>
        </p:txBody>
      </p:sp>
      <p:sp>
        <p:nvSpPr>
          <p:cNvPr id="5" name="Subtitle 2">
            <a:extLst>
              <a:ext uri="{FF2B5EF4-FFF2-40B4-BE49-F238E27FC236}">
                <a16:creationId xmlns:a16="http://schemas.microsoft.com/office/drawing/2014/main" id="{7EB1DCA8-FFD9-8E68-279B-72E36C743617}"/>
              </a:ext>
            </a:extLst>
          </p:cNvPr>
          <p:cNvSpPr txBox="1">
            <a:spLocks/>
          </p:cNvSpPr>
          <p:nvPr/>
        </p:nvSpPr>
        <p:spPr>
          <a:xfrm>
            <a:off x="1405126" y="3334263"/>
            <a:ext cx="6963017" cy="113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marL="285750" indent="-285750" algn="l">
              <a:buFont typeface="Arial" panose="020B0604020202020204" pitchFamily="34" charset="0"/>
              <a:buChar char="•"/>
            </a:pPr>
            <a:r>
              <a:rPr lang="en-US" sz="1800" dirty="0"/>
              <a:t>Integration with Smart Home Ecosystems</a:t>
            </a:r>
          </a:p>
          <a:p>
            <a:pPr marL="285750" indent="-285750" algn="l">
              <a:buFont typeface="Arial" panose="020B0604020202020204" pitchFamily="34" charset="0"/>
              <a:buChar char="•"/>
            </a:pPr>
            <a:r>
              <a:rPr lang="en-US" sz="1800" dirty="0"/>
              <a:t>GPS Integration</a:t>
            </a:r>
          </a:p>
          <a:p>
            <a:pPr marL="285750" indent="-285750" algn="l">
              <a:buFont typeface="Arial" panose="020B0604020202020204" pitchFamily="34" charset="0"/>
              <a:buChar char="•"/>
            </a:pPr>
            <a:r>
              <a:rPr lang="en-US" sz="1800" dirty="0"/>
              <a:t>Machine Learning &amp; Predictive Analysis</a:t>
            </a:r>
          </a:p>
          <a:p>
            <a:pPr marL="285750" indent="-285750" algn="l">
              <a:buFont typeface="Arial" panose="020B0604020202020204" pitchFamily="34" charset="0"/>
              <a:buChar char="•"/>
            </a:pPr>
            <a:r>
              <a:rPr lang="en-US" sz="1800" dirty="0"/>
              <a:t>Enhanced Communication Protocols</a:t>
            </a:r>
          </a:p>
        </p:txBody>
      </p:sp>
    </p:spTree>
    <p:extLst>
      <p:ext uri="{BB962C8B-B14F-4D97-AF65-F5344CB8AC3E}">
        <p14:creationId xmlns:p14="http://schemas.microsoft.com/office/powerpoint/2010/main" val="52466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 calcmode="lin" valueType="num">
                                      <p:cBhvr>
                                        <p:cTn id="2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5">
                                            <p:txEl>
                                              <p:pRg st="0" end="0"/>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p:cTn id="29"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31" dur="500"/>
                                        <p:tgtEl>
                                          <p:spTgt spid="5">
                                            <p:txEl>
                                              <p:pRg st="1" end="1"/>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 calcmode="lin" valueType="num">
                                      <p:cBhvr>
                                        <p:cTn id="3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3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36" dur="500"/>
                                        <p:tgtEl>
                                          <p:spTgt spid="5">
                                            <p:txEl>
                                              <p:pRg st="2" end="2"/>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 calcmode="lin" valueType="num">
                                      <p:cBhvr>
                                        <p:cTn id="39"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4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BCA8A2-8FCF-2572-D904-8BD6E380830D}"/>
              </a:ext>
            </a:extLst>
          </p:cNvPr>
          <p:cNvSpPr>
            <a:spLocks noGrp="1"/>
          </p:cNvSpPr>
          <p:nvPr>
            <p:ph type="title"/>
          </p:nvPr>
        </p:nvSpPr>
        <p:spPr>
          <a:xfrm>
            <a:off x="7147741" y="411829"/>
            <a:ext cx="1665517" cy="812209"/>
          </a:xfrm>
        </p:spPr>
        <p:txBody>
          <a:bodyPr/>
          <a:lstStyle/>
          <a:p>
            <a:r>
              <a:rPr lang="en-US" dirty="0"/>
              <a:t>Reference</a:t>
            </a:r>
          </a:p>
        </p:txBody>
      </p:sp>
      <p:sp>
        <p:nvSpPr>
          <p:cNvPr id="6" name="Subtitle 2">
            <a:extLst>
              <a:ext uri="{FF2B5EF4-FFF2-40B4-BE49-F238E27FC236}">
                <a16:creationId xmlns:a16="http://schemas.microsoft.com/office/drawing/2014/main" id="{FDDDBA86-771C-2953-389C-70EFF8F11065}"/>
              </a:ext>
            </a:extLst>
          </p:cNvPr>
          <p:cNvSpPr txBox="1">
            <a:spLocks/>
          </p:cNvSpPr>
          <p:nvPr/>
        </p:nvSpPr>
        <p:spPr>
          <a:xfrm>
            <a:off x="724190" y="1805980"/>
            <a:ext cx="7972338" cy="22277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t>[1] https://danviet.vn/tphcm-nam-2023-xay-ra-498-vu-chay-thiet-hai-806-ty-dong-20240107190501889.htm</a:t>
            </a:r>
          </a:p>
          <a:p>
            <a:r>
              <a:rPr lang="en-US" sz="2000" dirty="0"/>
              <a:t>[2] https://youtu.be/AXZA4B_aboY?si=lSQjrkK8kYCDyQHd</a:t>
            </a:r>
          </a:p>
          <a:p>
            <a:r>
              <a:rPr lang="en-US" sz="2000" dirty="0"/>
              <a:t>[3] https://www.academia.edu/78359913/IOT_Based_Industrial_Plant_Safety_Gas_Leakage_Detection?uc-g-sw=44832821</a:t>
            </a:r>
          </a:p>
          <a:p>
            <a:endParaRPr lang="en-US" sz="2000" dirty="0"/>
          </a:p>
        </p:txBody>
      </p:sp>
    </p:spTree>
    <p:extLst>
      <p:ext uri="{BB962C8B-B14F-4D97-AF65-F5344CB8AC3E}">
        <p14:creationId xmlns:p14="http://schemas.microsoft.com/office/powerpoint/2010/main" val="2773904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731647" y="573573"/>
            <a:ext cx="635100" cy="734640"/>
            <a:chOff x="731647" y="573573"/>
            <a:chExt cx="635100" cy="734640"/>
          </a:xfrm>
        </p:grpSpPr>
        <p:grpSp>
          <p:nvGrpSpPr>
            <p:cNvPr id="1897" name="Google Shape;1897;p37"/>
            <p:cNvGrpSpPr/>
            <p:nvPr/>
          </p:nvGrpSpPr>
          <p:grpSpPr>
            <a:xfrm>
              <a:off x="731647" y="573573"/>
              <a:ext cx="635100" cy="635100"/>
              <a:chOff x="917231" y="750460"/>
              <a:chExt cx="635100" cy="635100"/>
            </a:xfrm>
          </p:grpSpPr>
          <p:sp>
            <p:nvSpPr>
              <p:cNvPr id="1898" name="Google Shape;1898;p37"/>
              <p:cNvSpPr/>
              <p:nvPr/>
            </p:nvSpPr>
            <p:spPr>
              <a:xfrm>
                <a:off x="917231" y="750460"/>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37"/>
            <p:cNvGrpSpPr/>
            <p:nvPr/>
          </p:nvGrpSpPr>
          <p:grpSpPr>
            <a:xfrm>
              <a:off x="961679" y="1281213"/>
              <a:ext cx="175013" cy="27000"/>
              <a:chOff x="5662375" y="212375"/>
              <a:chExt cx="175013" cy="27000"/>
            </a:xfrm>
          </p:grpSpPr>
          <p:sp>
            <p:nvSpPr>
              <p:cNvPr id="1901" name="Google Shape;190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02" name="Google Shape;190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03" name="Google Shape;190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04" name="Google Shape;1904;p37"/>
          <p:cNvGrpSpPr/>
          <p:nvPr/>
        </p:nvGrpSpPr>
        <p:grpSpPr>
          <a:xfrm>
            <a:off x="731647" y="1650460"/>
            <a:ext cx="635100" cy="733490"/>
            <a:chOff x="731647" y="1650460"/>
            <a:chExt cx="635100" cy="733490"/>
          </a:xfrm>
        </p:grpSpPr>
        <p:grpSp>
          <p:nvGrpSpPr>
            <p:cNvPr id="1905" name="Google Shape;1905;p37"/>
            <p:cNvGrpSpPr/>
            <p:nvPr/>
          </p:nvGrpSpPr>
          <p:grpSpPr>
            <a:xfrm>
              <a:off x="731647" y="1650460"/>
              <a:ext cx="635100" cy="635100"/>
              <a:chOff x="917231" y="1827973"/>
              <a:chExt cx="635100" cy="635100"/>
            </a:xfrm>
          </p:grpSpPr>
          <p:sp>
            <p:nvSpPr>
              <p:cNvPr id="1906" name="Google Shape;190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37"/>
            <p:cNvGrpSpPr/>
            <p:nvPr/>
          </p:nvGrpSpPr>
          <p:grpSpPr>
            <a:xfrm>
              <a:off x="961679" y="2356951"/>
              <a:ext cx="175013" cy="27000"/>
              <a:chOff x="5662375" y="212375"/>
              <a:chExt cx="175013" cy="27000"/>
            </a:xfrm>
          </p:grpSpPr>
          <p:sp>
            <p:nvSpPr>
              <p:cNvPr id="1909" name="Google Shape;190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0" name="Google Shape;191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1" name="Google Shape;191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12" name="Google Shape;1912;p37"/>
          <p:cNvGrpSpPr/>
          <p:nvPr/>
        </p:nvGrpSpPr>
        <p:grpSpPr>
          <a:xfrm>
            <a:off x="731647" y="2728277"/>
            <a:ext cx="635100" cy="734984"/>
            <a:chOff x="731647" y="2728277"/>
            <a:chExt cx="635100" cy="734984"/>
          </a:xfrm>
        </p:grpSpPr>
        <p:grpSp>
          <p:nvGrpSpPr>
            <p:cNvPr id="1913" name="Google Shape;1913;p37"/>
            <p:cNvGrpSpPr/>
            <p:nvPr/>
          </p:nvGrpSpPr>
          <p:grpSpPr>
            <a:xfrm>
              <a:off x="731647" y="2728277"/>
              <a:ext cx="635100" cy="635100"/>
              <a:chOff x="917231" y="2905502"/>
              <a:chExt cx="635100" cy="635100"/>
            </a:xfrm>
          </p:grpSpPr>
          <p:sp>
            <p:nvSpPr>
              <p:cNvPr id="1914" name="Google Shape;191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37"/>
            <p:cNvGrpSpPr/>
            <p:nvPr/>
          </p:nvGrpSpPr>
          <p:grpSpPr>
            <a:xfrm>
              <a:off x="961679" y="3436260"/>
              <a:ext cx="175013" cy="27000"/>
              <a:chOff x="5662375" y="212375"/>
              <a:chExt cx="175013" cy="27000"/>
            </a:xfrm>
          </p:grpSpPr>
          <p:sp>
            <p:nvSpPr>
              <p:cNvPr id="1917" name="Google Shape;191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8" name="Google Shape;191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19" name="Google Shape;191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920" name="Google Shape;1920;p37"/>
          <p:cNvGrpSpPr/>
          <p:nvPr/>
        </p:nvGrpSpPr>
        <p:grpSpPr>
          <a:xfrm>
            <a:off x="731647" y="3806675"/>
            <a:ext cx="635100" cy="734704"/>
            <a:chOff x="731647" y="3806675"/>
            <a:chExt cx="635100" cy="734704"/>
          </a:xfrm>
        </p:grpSpPr>
        <p:grpSp>
          <p:nvGrpSpPr>
            <p:cNvPr id="1921" name="Google Shape;1921;p37"/>
            <p:cNvGrpSpPr/>
            <p:nvPr/>
          </p:nvGrpSpPr>
          <p:grpSpPr>
            <a:xfrm>
              <a:off x="731647" y="3806675"/>
              <a:ext cx="635100" cy="635100"/>
              <a:chOff x="917231" y="3983097"/>
              <a:chExt cx="635100" cy="635100"/>
            </a:xfrm>
          </p:grpSpPr>
          <p:sp>
            <p:nvSpPr>
              <p:cNvPr id="1922" name="Google Shape;192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37"/>
            <p:cNvGrpSpPr/>
            <p:nvPr/>
          </p:nvGrpSpPr>
          <p:grpSpPr>
            <a:xfrm>
              <a:off x="961679" y="4514379"/>
              <a:ext cx="175013" cy="27000"/>
              <a:chOff x="5662375" y="212375"/>
              <a:chExt cx="175013" cy="27000"/>
            </a:xfrm>
          </p:grpSpPr>
          <p:sp>
            <p:nvSpPr>
              <p:cNvPr id="1925" name="Google Shape;192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26" name="Google Shape;192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927" name="Google Shape;192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928" name="Google Shape;192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Table of Contents</a:t>
            </a:r>
            <a:endParaRPr dirty="0"/>
          </a:p>
        </p:txBody>
      </p:sp>
      <p:sp>
        <p:nvSpPr>
          <p:cNvPr id="1930" name="Google Shape;1930;p37"/>
          <p:cNvSpPr txBox="1">
            <a:spLocks noGrp="1"/>
          </p:cNvSpPr>
          <p:nvPr>
            <p:ph type="subTitle" idx="1"/>
          </p:nvPr>
        </p:nvSpPr>
        <p:spPr>
          <a:xfrm>
            <a:off x="1532472" y="676560"/>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dirty="0">
                <a:solidFill>
                  <a:schemeClr val="accent1"/>
                </a:solidFill>
              </a:rPr>
              <a:t>Introduction</a:t>
            </a:r>
            <a:endParaRPr sz="2400" dirty="0"/>
          </a:p>
        </p:txBody>
      </p:sp>
      <p:sp>
        <p:nvSpPr>
          <p:cNvPr id="1931" name="Google Shape;1931;p37"/>
          <p:cNvSpPr txBox="1">
            <a:spLocks noGrp="1"/>
          </p:cNvSpPr>
          <p:nvPr>
            <p:ph type="subTitle" idx="3"/>
          </p:nvPr>
        </p:nvSpPr>
        <p:spPr>
          <a:xfrm>
            <a:off x="1532472" y="1742387"/>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dirty="0">
                <a:solidFill>
                  <a:schemeClr val="accent1"/>
                </a:solidFill>
              </a:rPr>
              <a:t>Structure</a:t>
            </a:r>
            <a:endParaRPr sz="2400" dirty="0"/>
          </a:p>
        </p:txBody>
      </p:sp>
      <p:sp>
        <p:nvSpPr>
          <p:cNvPr id="1933" name="Google Shape;1933;p37"/>
          <p:cNvSpPr txBox="1">
            <a:spLocks noGrp="1"/>
          </p:cNvSpPr>
          <p:nvPr>
            <p:ph type="subTitle" idx="5"/>
          </p:nvPr>
        </p:nvSpPr>
        <p:spPr>
          <a:xfrm>
            <a:off x="1532487" y="2822095"/>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dirty="0">
                <a:solidFill>
                  <a:schemeClr val="accent1"/>
                </a:solidFill>
              </a:rPr>
              <a:t>Demo</a:t>
            </a:r>
            <a:endParaRPr sz="2400" dirty="0"/>
          </a:p>
        </p:txBody>
      </p:sp>
      <p:sp>
        <p:nvSpPr>
          <p:cNvPr id="1935" name="Google Shape;1935;p37"/>
          <p:cNvSpPr txBox="1">
            <a:spLocks noGrp="1"/>
          </p:cNvSpPr>
          <p:nvPr>
            <p:ph type="subTitle" idx="7"/>
          </p:nvPr>
        </p:nvSpPr>
        <p:spPr>
          <a:xfrm>
            <a:off x="1491404" y="3957485"/>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dirty="0">
                <a:solidFill>
                  <a:schemeClr val="accent1"/>
                </a:solidFill>
              </a:rPr>
              <a:t>Conclusion</a:t>
            </a:r>
            <a:endParaRPr sz="2400" dirty="0"/>
          </a:p>
        </p:txBody>
      </p:sp>
      <p:sp>
        <p:nvSpPr>
          <p:cNvPr id="1937" name="Google Shape;193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38" name="Google Shape;193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939" name="Google Shape;193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940" name="Google Shape;194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941" name="Google Shape;1941;p37"/>
          <p:cNvGrpSpPr/>
          <p:nvPr/>
        </p:nvGrpSpPr>
        <p:grpSpPr>
          <a:xfrm>
            <a:off x="3994598" y="1510458"/>
            <a:ext cx="4430405" cy="3106404"/>
            <a:chOff x="862950" y="825025"/>
            <a:chExt cx="5862650" cy="4111175"/>
          </a:xfrm>
        </p:grpSpPr>
        <p:sp>
          <p:nvSpPr>
            <p:cNvPr id="1942" name="Google Shape;1942;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Introduction</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1405126" y="366004"/>
            <a:ext cx="4743124" cy="6184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Situation in HCM city:</a:t>
            </a:r>
            <a:endParaRPr dirty="0"/>
          </a:p>
        </p:txBody>
      </p:sp>
      <p:sp>
        <p:nvSpPr>
          <p:cNvPr id="3" name="Subtitle 2">
            <a:extLst>
              <a:ext uri="{FF2B5EF4-FFF2-40B4-BE49-F238E27FC236}">
                <a16:creationId xmlns:a16="http://schemas.microsoft.com/office/drawing/2014/main" id="{2028E135-39E9-D06F-6D18-65290F8CB599}"/>
              </a:ext>
            </a:extLst>
          </p:cNvPr>
          <p:cNvSpPr>
            <a:spLocks noGrp="1"/>
          </p:cNvSpPr>
          <p:nvPr>
            <p:ph type="subTitle" idx="1"/>
          </p:nvPr>
        </p:nvSpPr>
        <p:spPr>
          <a:xfrm>
            <a:off x="1405126" y="1368088"/>
            <a:ext cx="4510765" cy="1395894"/>
          </a:xfrm>
        </p:spPr>
        <p:txBody>
          <a:bodyPr/>
          <a:lstStyle/>
          <a:p>
            <a:pPr marL="285750" indent="-285750" algn="l">
              <a:buFont typeface="Arial" panose="020B0604020202020204" pitchFamily="34" charset="0"/>
              <a:buChar char="•"/>
            </a:pPr>
            <a:r>
              <a:rPr lang="en-US" sz="2000" dirty="0"/>
              <a:t>In </a:t>
            </a:r>
            <a:r>
              <a:rPr lang="en-US" sz="2000" b="1" dirty="0"/>
              <a:t>2023</a:t>
            </a:r>
            <a:r>
              <a:rPr lang="en-US" sz="2000" dirty="0"/>
              <a:t>, </a:t>
            </a:r>
            <a:r>
              <a:rPr lang="en-US" sz="2000" b="1" dirty="0"/>
              <a:t>Ho Chi Minh City </a:t>
            </a:r>
            <a:r>
              <a:rPr lang="en-US" sz="2000" dirty="0"/>
              <a:t>:  occurs </a:t>
            </a:r>
            <a:r>
              <a:rPr lang="en-US" sz="2000" b="1" dirty="0"/>
              <a:t>498 fires</a:t>
            </a:r>
            <a:r>
              <a:rPr lang="en-US" sz="2000" dirty="0"/>
              <a:t>, property damage: about </a:t>
            </a:r>
            <a:r>
              <a:rPr lang="en-US" sz="2000" b="1" dirty="0"/>
              <a:t>8.06 billion VND</a:t>
            </a:r>
            <a:r>
              <a:rPr lang="en-US" sz="2000" dirty="0"/>
              <a:t>. </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r>
              <a:rPr lang="en-US" sz="2000" dirty="0"/>
              <a:t>Main areas: </a:t>
            </a:r>
            <a:r>
              <a:rPr lang="en-US" sz="2000" b="1" dirty="0"/>
              <a:t>residential areas</a:t>
            </a:r>
            <a:r>
              <a:rPr lang="en-US" sz="2000" dirty="0"/>
              <a:t>, </a:t>
            </a:r>
            <a:r>
              <a:rPr lang="en-US" sz="2000" b="1" dirty="0"/>
              <a:t>communities</a:t>
            </a:r>
            <a:r>
              <a:rPr lang="en-US" sz="2000" dirty="0"/>
              <a:t>, as well as in </a:t>
            </a:r>
            <a:r>
              <a:rPr lang="en-US" sz="2000" b="1" dirty="0"/>
              <a:t>manufacturing facilities</a:t>
            </a:r>
            <a:r>
              <a:rPr lang="en-US" sz="2000" dirty="0"/>
              <a:t>, </a:t>
            </a:r>
            <a:r>
              <a:rPr lang="en-US" sz="2000" b="1" dirty="0"/>
              <a:t>warehouses</a:t>
            </a:r>
            <a:r>
              <a:rPr lang="en-US" sz="2000" dirty="0"/>
              <a:t>, and </a:t>
            </a:r>
            <a:r>
              <a:rPr lang="en-US" sz="2000" b="1" dirty="0"/>
              <a:t>transportation vehicles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2811CC-97A9-9880-697B-BE2770FF643F}"/>
              </a:ext>
            </a:extLst>
          </p:cNvPr>
          <p:cNvPicPr>
            <a:picLocks noChangeAspect="1"/>
          </p:cNvPicPr>
          <p:nvPr/>
        </p:nvPicPr>
        <p:blipFill>
          <a:blip r:embed="rId3"/>
          <a:stretch>
            <a:fillRect/>
          </a:stretch>
        </p:blipFill>
        <p:spPr>
          <a:xfrm>
            <a:off x="147102" y="217469"/>
            <a:ext cx="4935486" cy="2682731"/>
          </a:xfrm>
          <a:prstGeom prst="rect">
            <a:avLst/>
          </a:prstGeom>
        </p:spPr>
      </p:pic>
      <p:pic>
        <p:nvPicPr>
          <p:cNvPr id="14" name="Picture 13">
            <a:extLst>
              <a:ext uri="{FF2B5EF4-FFF2-40B4-BE49-F238E27FC236}">
                <a16:creationId xmlns:a16="http://schemas.microsoft.com/office/drawing/2014/main" id="{ECE36C95-F286-B204-9EE1-6676B135DA5F}"/>
              </a:ext>
            </a:extLst>
          </p:cNvPr>
          <p:cNvPicPr>
            <a:picLocks noChangeAspect="1"/>
          </p:cNvPicPr>
          <p:nvPr/>
        </p:nvPicPr>
        <p:blipFill>
          <a:blip r:embed="rId4"/>
          <a:stretch>
            <a:fillRect/>
          </a:stretch>
        </p:blipFill>
        <p:spPr>
          <a:xfrm>
            <a:off x="917516" y="727806"/>
            <a:ext cx="5656260" cy="3058010"/>
          </a:xfrm>
          <a:prstGeom prst="rect">
            <a:avLst/>
          </a:prstGeom>
        </p:spPr>
      </p:pic>
      <p:pic>
        <p:nvPicPr>
          <p:cNvPr id="16" name="Picture 15">
            <a:extLst>
              <a:ext uri="{FF2B5EF4-FFF2-40B4-BE49-F238E27FC236}">
                <a16:creationId xmlns:a16="http://schemas.microsoft.com/office/drawing/2014/main" id="{149343BE-5775-D8C0-A081-D6BF4DC293A4}"/>
              </a:ext>
            </a:extLst>
          </p:cNvPr>
          <p:cNvPicPr>
            <a:picLocks noChangeAspect="1"/>
          </p:cNvPicPr>
          <p:nvPr/>
        </p:nvPicPr>
        <p:blipFill>
          <a:blip r:embed="rId5"/>
          <a:stretch>
            <a:fillRect/>
          </a:stretch>
        </p:blipFill>
        <p:spPr>
          <a:xfrm>
            <a:off x="2100211" y="1309282"/>
            <a:ext cx="5964753" cy="3181835"/>
          </a:xfrm>
          <a:prstGeom prst="rect">
            <a:avLst/>
          </a:prstGeom>
        </p:spPr>
      </p:pic>
      <p:pic>
        <p:nvPicPr>
          <p:cNvPr id="18" name="Picture 17">
            <a:extLst>
              <a:ext uri="{FF2B5EF4-FFF2-40B4-BE49-F238E27FC236}">
                <a16:creationId xmlns:a16="http://schemas.microsoft.com/office/drawing/2014/main" id="{CD630DC4-4A58-678F-9A7F-563491B77951}"/>
              </a:ext>
            </a:extLst>
          </p:cNvPr>
          <p:cNvPicPr>
            <a:picLocks noChangeAspect="1"/>
          </p:cNvPicPr>
          <p:nvPr/>
        </p:nvPicPr>
        <p:blipFill>
          <a:blip r:embed="rId6"/>
          <a:stretch>
            <a:fillRect/>
          </a:stretch>
        </p:blipFill>
        <p:spPr>
          <a:xfrm>
            <a:off x="3318909" y="2031675"/>
            <a:ext cx="5677989" cy="3040918"/>
          </a:xfrm>
          <a:prstGeom prst="rect">
            <a:avLst/>
          </a:prstGeom>
        </p:spPr>
      </p:pic>
      <p:sp>
        <p:nvSpPr>
          <p:cNvPr id="3" name="TextBox 2">
            <a:extLst>
              <a:ext uri="{FF2B5EF4-FFF2-40B4-BE49-F238E27FC236}">
                <a16:creationId xmlns:a16="http://schemas.microsoft.com/office/drawing/2014/main" id="{596A82EA-6BC7-7A86-5A69-573333870501}"/>
              </a:ext>
            </a:extLst>
          </p:cNvPr>
          <p:cNvSpPr txBox="1"/>
          <p:nvPr/>
        </p:nvSpPr>
        <p:spPr>
          <a:xfrm>
            <a:off x="7003688" y="213674"/>
            <a:ext cx="1993210" cy="1169551"/>
          </a:xfrm>
          <a:prstGeom prst="rect">
            <a:avLst/>
          </a:prstGeom>
          <a:noFill/>
        </p:spPr>
        <p:txBody>
          <a:bodyPr wrap="square">
            <a:spAutoFit/>
          </a:bodyPr>
          <a:lstStyle/>
          <a:p>
            <a:pPr algn="r"/>
            <a:r>
              <a:rPr lang="en-US" dirty="0">
                <a:solidFill>
                  <a:srgbClr val="C00000"/>
                </a:solidFill>
                <a:latin typeface="Barlow Semi Condensed" panose="00000506000000000000" pitchFamily="2" charset="0"/>
              </a:rPr>
              <a:t>In the middle night of April 1</a:t>
            </a:r>
            <a:r>
              <a:rPr lang="en-US" baseline="30000" dirty="0">
                <a:solidFill>
                  <a:srgbClr val="C00000"/>
                </a:solidFill>
                <a:latin typeface="Barlow Semi Condensed" panose="00000506000000000000" pitchFamily="2" charset="0"/>
              </a:rPr>
              <a:t>st</a:t>
            </a:r>
            <a:r>
              <a:rPr lang="en-US" dirty="0">
                <a:solidFill>
                  <a:srgbClr val="C00000"/>
                </a:solidFill>
                <a:latin typeface="Barlow Semi Condensed" panose="00000506000000000000" pitchFamily="2" charset="0"/>
              </a:rPr>
              <a:t>, Houses along the canal on Pham The Hien street, ward 2, district 8, Ho Chi Minh City.</a:t>
            </a:r>
          </a:p>
        </p:txBody>
      </p:sp>
    </p:spTree>
    <p:extLst>
      <p:ext uri="{BB962C8B-B14F-4D97-AF65-F5344CB8AC3E}">
        <p14:creationId xmlns:p14="http://schemas.microsoft.com/office/powerpoint/2010/main" val="82931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heel(1)">
                                      <p:cBhvr>
                                        <p:cTn id="3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7" name="Group 6">
            <a:extLst>
              <a:ext uri="{FF2B5EF4-FFF2-40B4-BE49-F238E27FC236}">
                <a16:creationId xmlns:a16="http://schemas.microsoft.com/office/drawing/2014/main" id="{AFF6348A-E94F-01D6-802D-3FF589E06A68}"/>
              </a:ext>
            </a:extLst>
          </p:cNvPr>
          <p:cNvGrpSpPr/>
          <p:nvPr/>
        </p:nvGrpSpPr>
        <p:grpSpPr>
          <a:xfrm>
            <a:off x="1287363" y="305106"/>
            <a:ext cx="5910074" cy="3013058"/>
            <a:chOff x="1405126" y="2715797"/>
            <a:chExt cx="6963017" cy="1752466"/>
          </a:xfrm>
        </p:grpSpPr>
        <p:sp>
          <p:nvSpPr>
            <p:cNvPr id="8" name="Google Shape;2177;p39">
              <a:extLst>
                <a:ext uri="{FF2B5EF4-FFF2-40B4-BE49-F238E27FC236}">
                  <a16:creationId xmlns:a16="http://schemas.microsoft.com/office/drawing/2014/main" id="{27CCC53A-A424-D6AD-7866-8F13B91E9036}"/>
                </a:ext>
              </a:extLst>
            </p:cNvPr>
            <p:cNvSpPr txBox="1">
              <a:spLocks/>
            </p:cNvSpPr>
            <p:nvPr/>
          </p:nvSpPr>
          <p:spPr>
            <a:xfrm>
              <a:off x="1405126" y="2715797"/>
              <a:ext cx="3998144" cy="6184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lgn="l"/>
              <a:r>
                <a:rPr lang="en-US" dirty="0"/>
                <a:t>Purpose:</a:t>
              </a:r>
            </a:p>
          </p:txBody>
        </p:sp>
        <p:sp>
          <p:nvSpPr>
            <p:cNvPr id="9" name="Subtitle 2">
              <a:extLst>
                <a:ext uri="{FF2B5EF4-FFF2-40B4-BE49-F238E27FC236}">
                  <a16:creationId xmlns:a16="http://schemas.microsoft.com/office/drawing/2014/main" id="{16DF9709-6A10-6207-EAFF-86823D2C6435}"/>
                </a:ext>
              </a:extLst>
            </p:cNvPr>
            <p:cNvSpPr txBox="1">
              <a:spLocks/>
            </p:cNvSpPr>
            <p:nvPr/>
          </p:nvSpPr>
          <p:spPr>
            <a:xfrm>
              <a:off x="1405126" y="3334263"/>
              <a:ext cx="6963017" cy="113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marL="285750" indent="-285750" algn="l">
                <a:buFont typeface="Arial" panose="020B0604020202020204" pitchFamily="34" charset="0"/>
                <a:buChar char="•"/>
              </a:pPr>
              <a:r>
                <a:rPr lang="en-US" sz="1800" dirty="0"/>
                <a:t>Detect Gas Leaks</a:t>
              </a:r>
            </a:p>
            <a:p>
              <a:pPr marL="285750" indent="-285750" algn="l">
                <a:buFont typeface="Arial" panose="020B0604020202020204" pitchFamily="34" charset="0"/>
                <a:buChar char="•"/>
              </a:pPr>
              <a:r>
                <a:rPr lang="en-US" sz="1800" dirty="0"/>
                <a:t>Alert Residents and Workers </a:t>
              </a:r>
            </a:p>
            <a:p>
              <a:pPr marL="285750" indent="-285750" algn="l">
                <a:buFont typeface="Arial" panose="020B0604020202020204" pitchFamily="34" charset="0"/>
                <a:buChar char="•"/>
              </a:pPr>
              <a:r>
                <a:rPr lang="en-US" sz="1800" dirty="0"/>
                <a:t>Activate Safety Measures </a:t>
              </a:r>
            </a:p>
            <a:p>
              <a:pPr marL="285750" indent="-285750" algn="l">
                <a:buFont typeface="Arial" panose="020B0604020202020204" pitchFamily="34" charset="0"/>
                <a:buChar char="•"/>
              </a:pPr>
              <a:r>
                <a:rPr lang="en-US" sz="1800" dirty="0"/>
                <a:t>Integrate with Smart </a:t>
              </a:r>
              <a:r>
                <a:rPr lang="en-US" sz="1800"/>
                <a:t>Home Systems</a:t>
              </a:r>
              <a:endParaRPr lang="en-US" sz="1800" dirty="0"/>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b="1" dirty="0"/>
            </a:p>
          </p:txBody>
        </p:sp>
      </p:grpSp>
    </p:spTree>
    <p:extLst>
      <p:ext uri="{BB962C8B-B14F-4D97-AF65-F5344CB8AC3E}">
        <p14:creationId xmlns:p14="http://schemas.microsoft.com/office/powerpoint/2010/main" val="1380023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6"/>
        <p:cNvGrpSpPr/>
        <p:nvPr/>
      </p:nvGrpSpPr>
      <p:grpSpPr>
        <a:xfrm>
          <a:off x="0" y="0"/>
          <a:ext cx="0" cy="0"/>
          <a:chOff x="0" y="0"/>
          <a:chExt cx="0" cy="0"/>
        </a:xfrm>
      </p:grpSpPr>
      <p:pic>
        <p:nvPicPr>
          <p:cNvPr id="7" name="Picture 6">
            <a:extLst>
              <a:ext uri="{FF2B5EF4-FFF2-40B4-BE49-F238E27FC236}">
                <a16:creationId xmlns:a16="http://schemas.microsoft.com/office/drawing/2014/main" id="{E2700776-6CDB-C621-1E58-2F6C37E8E307}"/>
              </a:ext>
            </a:extLst>
          </p:cNvPr>
          <p:cNvPicPr>
            <a:picLocks noChangeAspect="1"/>
          </p:cNvPicPr>
          <p:nvPr/>
        </p:nvPicPr>
        <p:blipFill>
          <a:blip r:embed="rId4"/>
          <a:stretch>
            <a:fillRect/>
          </a:stretch>
        </p:blipFill>
        <p:spPr>
          <a:xfrm>
            <a:off x="-384177" y="1619357"/>
            <a:ext cx="2962913" cy="2566638"/>
          </a:xfrm>
          <a:prstGeom prst="rect">
            <a:avLst/>
          </a:prstGeom>
        </p:spPr>
      </p:pic>
      <p:sp>
        <p:nvSpPr>
          <p:cNvPr id="8" name="Google Shape;2155;p38">
            <a:extLst>
              <a:ext uri="{FF2B5EF4-FFF2-40B4-BE49-F238E27FC236}">
                <a16:creationId xmlns:a16="http://schemas.microsoft.com/office/drawing/2014/main" id="{934D325E-8BEB-D6CA-1CC1-ADFC496F735D}"/>
              </a:ext>
            </a:extLst>
          </p:cNvPr>
          <p:cNvSpPr txBox="1">
            <a:spLocks noGrp="1"/>
          </p:cNvSpPr>
          <p:nvPr>
            <p:ph type="title"/>
          </p:nvPr>
        </p:nvSpPr>
        <p:spPr>
          <a:xfrm>
            <a:off x="1621971" y="232693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Structure</a:t>
            </a:r>
            <a:endParaRPr sz="47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651277" y="331991"/>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Hardware Connection Diagram</a:t>
            </a:r>
          </a:p>
        </p:txBody>
      </p:sp>
      <p:pic>
        <p:nvPicPr>
          <p:cNvPr id="19" name="Picture 18">
            <a:extLst>
              <a:ext uri="{FF2B5EF4-FFF2-40B4-BE49-F238E27FC236}">
                <a16:creationId xmlns:a16="http://schemas.microsoft.com/office/drawing/2014/main" id="{B86A8D97-12BA-706B-04C7-0FFCCD0B44D1}"/>
              </a:ext>
            </a:extLst>
          </p:cNvPr>
          <p:cNvPicPr>
            <a:picLocks noChangeAspect="1"/>
          </p:cNvPicPr>
          <p:nvPr/>
        </p:nvPicPr>
        <p:blipFill>
          <a:blip r:embed="rId3"/>
          <a:stretch>
            <a:fillRect/>
          </a:stretch>
        </p:blipFill>
        <p:spPr>
          <a:xfrm>
            <a:off x="1409413" y="890700"/>
            <a:ext cx="6682683" cy="4252800"/>
          </a:xfrm>
          <a:prstGeom prst="rect">
            <a:avLst/>
          </a:prstGeom>
        </p:spPr>
      </p:pic>
      <p:pic>
        <p:nvPicPr>
          <p:cNvPr id="3" name="Picture 2" descr="A blue and red electronic device&#10;&#10;Description automatically generated">
            <a:extLst>
              <a:ext uri="{FF2B5EF4-FFF2-40B4-BE49-F238E27FC236}">
                <a16:creationId xmlns:a16="http://schemas.microsoft.com/office/drawing/2014/main" id="{E57D0C8A-C24A-F1B5-509A-103445BAA16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21" b="89721" l="3911" r="94525">
                        <a14:foregroundMark x1="7709" y1="58324" x2="7709" y2="58324"/>
                        <a14:foregroundMark x1="4916" y1="54749" x2="4916" y2="54749"/>
                        <a14:foregroundMark x1="4022" y1="53520" x2="4022" y2="53520"/>
                        <a14:foregroundMark x1="4246" y1="53520" x2="4246" y2="53520"/>
                        <a14:foregroundMark x1="23575" y1="81453" x2="23575" y2="81453"/>
                        <a14:foregroundMark x1="23128" y1="81229" x2="21229" y2="81117"/>
                        <a14:foregroundMark x1="91285" y1="46034" x2="91061" y2="44469"/>
                        <a14:foregroundMark x1="92626" y1="47486" x2="94190" y2="48603"/>
                        <a14:foregroundMark x1="94525" y1="49832" x2="93855" y2="51955"/>
                        <a14:foregroundMark x1="5922" y1="52291" x2="6257" y2="51285"/>
                        <a14:foregroundMark x1="6704" y1="51732" x2="6816" y2="51844"/>
                        <a14:foregroundMark x1="7486" y1="51285" x2="7486" y2="51285"/>
                        <a14:foregroundMark x1="19218" y1="76872" x2="28827" y2="77430"/>
                      </a14:backgroundRemoval>
                    </a14:imgEffect>
                  </a14:imgLayer>
                </a14:imgProps>
              </a:ext>
            </a:extLst>
          </a:blip>
          <a:stretch>
            <a:fillRect/>
          </a:stretch>
        </p:blipFill>
        <p:spPr>
          <a:xfrm>
            <a:off x="2249418" y="3248162"/>
            <a:ext cx="1004637" cy="1004637"/>
          </a:xfrm>
          <a:prstGeom prst="rect">
            <a:avLst/>
          </a:prstGeom>
        </p:spPr>
      </p:pic>
      <p:pic>
        <p:nvPicPr>
          <p:cNvPr id="7" name="Picture 6">
            <a:extLst>
              <a:ext uri="{FF2B5EF4-FFF2-40B4-BE49-F238E27FC236}">
                <a16:creationId xmlns:a16="http://schemas.microsoft.com/office/drawing/2014/main" id="{025E7745-324F-D02F-089C-39C811BCFD0F}"/>
              </a:ext>
            </a:extLst>
          </p:cNvPr>
          <p:cNvPicPr>
            <a:picLocks noChangeAspect="1"/>
          </p:cNvPicPr>
          <p:nvPr/>
        </p:nvPicPr>
        <p:blipFill>
          <a:blip r:embed="rId6"/>
          <a:stretch>
            <a:fillRect/>
          </a:stretch>
        </p:blipFill>
        <p:spPr>
          <a:xfrm>
            <a:off x="2434775" y="4310310"/>
            <a:ext cx="472283" cy="501198"/>
          </a:xfrm>
          <a:prstGeom prst="rect">
            <a:avLst/>
          </a:prstGeom>
        </p:spPr>
      </p:pic>
      <p:cxnSp>
        <p:nvCxnSpPr>
          <p:cNvPr id="9" name="Straight Connector 8">
            <a:extLst>
              <a:ext uri="{FF2B5EF4-FFF2-40B4-BE49-F238E27FC236}">
                <a16:creationId xmlns:a16="http://schemas.microsoft.com/office/drawing/2014/main" id="{1A715107-301F-BD8B-2207-9D90F0C7E824}"/>
              </a:ext>
            </a:extLst>
          </p:cNvPr>
          <p:cNvCxnSpPr>
            <a:cxnSpLocks/>
          </p:cNvCxnSpPr>
          <p:nvPr/>
        </p:nvCxnSpPr>
        <p:spPr>
          <a:xfrm>
            <a:off x="2709414" y="4811508"/>
            <a:ext cx="743744"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4A1821A4-39ED-E7E2-3C07-583A45093E1F}"/>
              </a:ext>
            </a:extLst>
          </p:cNvPr>
          <p:cNvCxnSpPr>
            <a:cxnSpLocks/>
          </p:cNvCxnSpPr>
          <p:nvPr/>
        </p:nvCxnSpPr>
        <p:spPr>
          <a:xfrm>
            <a:off x="3453158" y="3536155"/>
            <a:ext cx="0" cy="1275353"/>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E0452027-E773-1C4E-C20D-F5AF5474EE53}"/>
              </a:ext>
            </a:extLst>
          </p:cNvPr>
          <p:cNvCxnSpPr>
            <a:cxnSpLocks/>
          </p:cNvCxnSpPr>
          <p:nvPr/>
        </p:nvCxnSpPr>
        <p:spPr>
          <a:xfrm flipH="1">
            <a:off x="3047552" y="3536155"/>
            <a:ext cx="405606" cy="0"/>
          </a:xfrm>
          <a:prstGeom prst="line">
            <a:avLst/>
          </a:prstGeom>
        </p:spPr>
        <p:style>
          <a:lnRef idx="2">
            <a:schemeClr val="dk1"/>
          </a:lnRef>
          <a:fillRef idx="0">
            <a:schemeClr val="dk1"/>
          </a:fillRef>
          <a:effectRef idx="1">
            <a:schemeClr val="dk1"/>
          </a:effectRef>
          <a:fontRef idx="minor">
            <a:schemeClr val="tx1"/>
          </a:fontRef>
        </p:style>
      </p:cxnSp>
      <p:pic>
        <p:nvPicPr>
          <p:cNvPr id="24" name="Picture 23">
            <a:extLst>
              <a:ext uri="{FF2B5EF4-FFF2-40B4-BE49-F238E27FC236}">
                <a16:creationId xmlns:a16="http://schemas.microsoft.com/office/drawing/2014/main" id="{776888D5-FB43-3DF0-916D-1A5ACED320D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582907" y="2728379"/>
            <a:ext cx="1162152" cy="1162152"/>
          </a:xfrm>
          <a:prstGeom prst="rect">
            <a:avLst/>
          </a:prstGeom>
        </p:spPr>
      </p:pic>
      <p:cxnSp>
        <p:nvCxnSpPr>
          <p:cNvPr id="26" name="Straight Connector 25">
            <a:extLst>
              <a:ext uri="{FF2B5EF4-FFF2-40B4-BE49-F238E27FC236}">
                <a16:creationId xmlns:a16="http://schemas.microsoft.com/office/drawing/2014/main" id="{754EB656-7BC3-F7F6-5221-2B67E82114C3}"/>
              </a:ext>
            </a:extLst>
          </p:cNvPr>
          <p:cNvCxnSpPr>
            <a:cxnSpLocks/>
          </p:cNvCxnSpPr>
          <p:nvPr/>
        </p:nvCxnSpPr>
        <p:spPr>
          <a:xfrm flipH="1">
            <a:off x="1154043" y="4375266"/>
            <a:ext cx="154543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34C9C238-992B-3ACD-F47C-8966775CAA93}"/>
              </a:ext>
            </a:extLst>
          </p:cNvPr>
          <p:cNvCxnSpPr>
            <a:cxnSpLocks/>
          </p:cNvCxnSpPr>
          <p:nvPr/>
        </p:nvCxnSpPr>
        <p:spPr>
          <a:xfrm flipV="1">
            <a:off x="1163983" y="3309455"/>
            <a:ext cx="123825" cy="1065811"/>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F25B40D7-FB50-6D73-3BBD-23C04E4118EA}"/>
              </a:ext>
            </a:extLst>
          </p:cNvPr>
          <p:cNvCxnSpPr>
            <a:cxnSpLocks/>
          </p:cNvCxnSpPr>
          <p:nvPr/>
        </p:nvCxnSpPr>
        <p:spPr>
          <a:xfrm flipH="1">
            <a:off x="1240994" y="3248141"/>
            <a:ext cx="2134666" cy="20"/>
          </a:xfrm>
          <a:prstGeom prst="line">
            <a:avLst/>
          </a:prstGeom>
          <a:ln>
            <a:solidFill>
              <a:srgbClr val="FFFF00"/>
            </a:solidFill>
          </a:ln>
        </p:spPr>
        <p:style>
          <a:lnRef idx="2">
            <a:schemeClr val="accent5"/>
          </a:lnRef>
          <a:fillRef idx="0">
            <a:schemeClr val="accent5"/>
          </a:fillRef>
          <a:effectRef idx="1">
            <a:schemeClr val="accent5"/>
          </a:effectRef>
          <a:fontRef idx="minor">
            <a:schemeClr val="tx1"/>
          </a:fontRef>
        </p:style>
      </p:cxnSp>
      <p:cxnSp>
        <p:nvCxnSpPr>
          <p:cNvPr id="41" name="Straight Connector 40">
            <a:extLst>
              <a:ext uri="{FF2B5EF4-FFF2-40B4-BE49-F238E27FC236}">
                <a16:creationId xmlns:a16="http://schemas.microsoft.com/office/drawing/2014/main" id="{F62429DB-7937-5A1C-9B58-CD6F5A588136}"/>
              </a:ext>
            </a:extLst>
          </p:cNvPr>
          <p:cNvCxnSpPr>
            <a:cxnSpLocks/>
          </p:cNvCxnSpPr>
          <p:nvPr/>
        </p:nvCxnSpPr>
        <p:spPr>
          <a:xfrm flipH="1">
            <a:off x="2483196" y="3517105"/>
            <a:ext cx="3052762" cy="333375"/>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548323BA-D2E9-40F0-BB7D-EC4BE2F8E69A}"/>
              </a:ext>
            </a:extLst>
          </p:cNvPr>
          <p:cNvCxnSpPr>
            <a:cxnSpLocks/>
          </p:cNvCxnSpPr>
          <p:nvPr/>
        </p:nvCxnSpPr>
        <p:spPr>
          <a:xfrm flipV="1">
            <a:off x="2434775" y="3793330"/>
            <a:ext cx="0" cy="280194"/>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3BDDB42-1E0E-9BCA-7451-B3264AEE0E0A}"/>
              </a:ext>
            </a:extLst>
          </p:cNvPr>
          <p:cNvCxnSpPr>
            <a:cxnSpLocks/>
          </p:cNvCxnSpPr>
          <p:nvPr/>
        </p:nvCxnSpPr>
        <p:spPr>
          <a:xfrm flipV="1">
            <a:off x="2297458" y="3733799"/>
            <a:ext cx="95250" cy="492125"/>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570D583-3F08-8863-FE79-5E3AC0FF5EE1}"/>
              </a:ext>
            </a:extLst>
          </p:cNvPr>
          <p:cNvCxnSpPr>
            <a:cxnSpLocks/>
          </p:cNvCxnSpPr>
          <p:nvPr/>
        </p:nvCxnSpPr>
        <p:spPr>
          <a:xfrm flipH="1">
            <a:off x="2434775" y="4016374"/>
            <a:ext cx="1659733" cy="5715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682072B-0663-679E-55C1-D3752501E3D9}"/>
              </a:ext>
            </a:extLst>
          </p:cNvPr>
          <p:cNvCxnSpPr>
            <a:cxnSpLocks/>
          </p:cNvCxnSpPr>
          <p:nvPr/>
        </p:nvCxnSpPr>
        <p:spPr>
          <a:xfrm flipH="1">
            <a:off x="2283511" y="4134189"/>
            <a:ext cx="1810549" cy="85283"/>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177" name="Straight Connector 2176">
            <a:extLst>
              <a:ext uri="{FF2B5EF4-FFF2-40B4-BE49-F238E27FC236}">
                <a16:creationId xmlns:a16="http://schemas.microsoft.com/office/drawing/2014/main" id="{EA044484-F61E-F758-FD12-4A754ECD0AF4}"/>
              </a:ext>
            </a:extLst>
          </p:cNvPr>
          <p:cNvCxnSpPr>
            <a:cxnSpLocks/>
          </p:cNvCxnSpPr>
          <p:nvPr/>
        </p:nvCxnSpPr>
        <p:spPr>
          <a:xfrm flipV="1">
            <a:off x="3081286" y="3232978"/>
            <a:ext cx="294374" cy="363843"/>
          </a:xfrm>
          <a:prstGeom prst="line">
            <a:avLst/>
          </a:prstGeom>
          <a:ln>
            <a:solidFill>
              <a:srgbClr val="FFFF00"/>
            </a:solidFill>
          </a:ln>
        </p:spPr>
        <p:style>
          <a:lnRef idx="2">
            <a:schemeClr val="accent5"/>
          </a:lnRef>
          <a:fillRef idx="0">
            <a:schemeClr val="accent5"/>
          </a:fillRef>
          <a:effectRef idx="1">
            <a:schemeClr val="accent5"/>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196" name="Rectangle 2195">
            <a:extLst>
              <a:ext uri="{FF2B5EF4-FFF2-40B4-BE49-F238E27FC236}">
                <a16:creationId xmlns:a16="http://schemas.microsoft.com/office/drawing/2014/main" id="{6E3120CB-8F89-C73C-67DE-7AF3D3A6B697}"/>
              </a:ext>
            </a:extLst>
          </p:cNvPr>
          <p:cNvSpPr/>
          <p:nvPr/>
        </p:nvSpPr>
        <p:spPr>
          <a:xfrm>
            <a:off x="7225145" y="1468582"/>
            <a:ext cx="1614047" cy="3456709"/>
          </a:xfrm>
          <a:prstGeom prst="rect">
            <a:avLst/>
          </a:prstGeom>
          <a:gradFill>
            <a:gsLst>
              <a:gs pos="0">
                <a:srgbClr val="D5FBFF"/>
              </a:gs>
              <a:gs pos="35000">
                <a:srgbClr val="D5FBFF"/>
              </a:gs>
              <a:gs pos="100000">
                <a:srgbClr val="D5FBFF"/>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195" name="Rectangle 2194">
            <a:extLst>
              <a:ext uri="{FF2B5EF4-FFF2-40B4-BE49-F238E27FC236}">
                <a16:creationId xmlns:a16="http://schemas.microsoft.com/office/drawing/2014/main" id="{9418D6DF-9F85-54D6-6379-06177E0267C1}"/>
              </a:ext>
            </a:extLst>
          </p:cNvPr>
          <p:cNvSpPr/>
          <p:nvPr/>
        </p:nvSpPr>
        <p:spPr>
          <a:xfrm>
            <a:off x="173182" y="1468582"/>
            <a:ext cx="6906491" cy="345670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24" name="Google Shape;2224;p41"/>
          <p:cNvSpPr txBox="1">
            <a:spLocks noGrp="1"/>
          </p:cNvSpPr>
          <p:nvPr>
            <p:ph type="title"/>
          </p:nvPr>
        </p:nvSpPr>
        <p:spPr>
          <a:xfrm>
            <a:off x="1568775" y="331991"/>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Implementation Diagram</a:t>
            </a:r>
            <a:br>
              <a:rPr lang="en-US" dirty="0"/>
            </a:br>
            <a:endParaRPr lang="en-US" dirty="0"/>
          </a:p>
        </p:txBody>
      </p:sp>
      <p:sp>
        <p:nvSpPr>
          <p:cNvPr id="3" name="Rectangle: Rounded Corners 2">
            <a:extLst>
              <a:ext uri="{FF2B5EF4-FFF2-40B4-BE49-F238E27FC236}">
                <a16:creationId xmlns:a16="http://schemas.microsoft.com/office/drawing/2014/main" id="{E6E19FC9-6DB6-307F-4D2B-AE41567F64E1}"/>
              </a:ext>
            </a:extLst>
          </p:cNvPr>
          <p:cNvSpPr/>
          <p:nvPr/>
        </p:nvSpPr>
        <p:spPr>
          <a:xfrm>
            <a:off x="1904996" y="1115290"/>
            <a:ext cx="2805549" cy="242455"/>
          </a:xfrm>
          <a:prstGeom prst="roundRect">
            <a:avLst/>
          </a:prstGeom>
          <a:solidFill>
            <a:srgbClr val="FFB2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 name="Rectangle: Rounded Corners 3">
            <a:extLst>
              <a:ext uri="{FF2B5EF4-FFF2-40B4-BE49-F238E27FC236}">
                <a16:creationId xmlns:a16="http://schemas.microsoft.com/office/drawing/2014/main" id="{62696B04-0A60-7E12-8618-FD416A52B68D}"/>
              </a:ext>
            </a:extLst>
          </p:cNvPr>
          <p:cNvSpPr/>
          <p:nvPr/>
        </p:nvSpPr>
        <p:spPr>
          <a:xfrm>
            <a:off x="4911434" y="1115290"/>
            <a:ext cx="2005446" cy="242455"/>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5" name="Rectangle: Rounded Corners 4">
            <a:extLst>
              <a:ext uri="{FF2B5EF4-FFF2-40B4-BE49-F238E27FC236}">
                <a16:creationId xmlns:a16="http://schemas.microsoft.com/office/drawing/2014/main" id="{E4192397-6EED-4EA5-19EE-BF4A5278182C}"/>
              </a:ext>
            </a:extLst>
          </p:cNvPr>
          <p:cNvSpPr/>
          <p:nvPr/>
        </p:nvSpPr>
        <p:spPr>
          <a:xfrm>
            <a:off x="7315195" y="1115290"/>
            <a:ext cx="1385455" cy="242455"/>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 Interface</a:t>
            </a:r>
          </a:p>
        </p:txBody>
      </p:sp>
      <p:sp>
        <p:nvSpPr>
          <p:cNvPr id="6" name="Rectangle: Rounded Corners 5">
            <a:extLst>
              <a:ext uri="{FF2B5EF4-FFF2-40B4-BE49-F238E27FC236}">
                <a16:creationId xmlns:a16="http://schemas.microsoft.com/office/drawing/2014/main" id="{244779E0-79B9-4266-F609-DB99324607AD}"/>
              </a:ext>
            </a:extLst>
          </p:cNvPr>
          <p:cNvSpPr/>
          <p:nvPr/>
        </p:nvSpPr>
        <p:spPr>
          <a:xfrm>
            <a:off x="318653" y="1115290"/>
            <a:ext cx="1385455" cy="2424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grpSp>
        <p:nvGrpSpPr>
          <p:cNvPr id="2215" name="Group 2214">
            <a:extLst>
              <a:ext uri="{FF2B5EF4-FFF2-40B4-BE49-F238E27FC236}">
                <a16:creationId xmlns:a16="http://schemas.microsoft.com/office/drawing/2014/main" id="{48953D88-84A0-7848-B542-CD6BB77D911C}"/>
              </a:ext>
            </a:extLst>
          </p:cNvPr>
          <p:cNvGrpSpPr/>
          <p:nvPr/>
        </p:nvGrpSpPr>
        <p:grpSpPr>
          <a:xfrm>
            <a:off x="7315195" y="1590534"/>
            <a:ext cx="1383088" cy="3222537"/>
            <a:chOff x="7306543" y="1571880"/>
            <a:chExt cx="1383088" cy="3222537"/>
          </a:xfrm>
        </p:grpSpPr>
        <p:sp>
          <p:nvSpPr>
            <p:cNvPr id="21" name="Rectangle: Rounded Corners 20">
              <a:extLst>
                <a:ext uri="{FF2B5EF4-FFF2-40B4-BE49-F238E27FC236}">
                  <a16:creationId xmlns:a16="http://schemas.microsoft.com/office/drawing/2014/main" id="{D7B4815A-EBE4-CBBC-8C31-62A8C5CE7B6E}"/>
                </a:ext>
              </a:extLst>
            </p:cNvPr>
            <p:cNvSpPr/>
            <p:nvPr/>
          </p:nvSpPr>
          <p:spPr>
            <a:xfrm>
              <a:off x="7306543" y="1571880"/>
              <a:ext cx="1364768" cy="850604"/>
            </a:xfrm>
            <a:prstGeom prst="roundRect">
              <a:avLst/>
            </a:prstGeom>
            <a:gradFill>
              <a:gsLst>
                <a:gs pos="0">
                  <a:srgbClr val="53D2FF"/>
                </a:gs>
                <a:gs pos="35000">
                  <a:srgbClr val="66FFFF"/>
                </a:gs>
                <a:gs pos="100000">
                  <a:srgbClr val="FDFFE5"/>
                </a:gs>
              </a:gsLst>
            </a:gradFill>
            <a:ln>
              <a:solidFill>
                <a:srgbClr val="53D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Blynk App</a:t>
              </a:r>
            </a:p>
          </p:txBody>
        </p:sp>
        <p:sp>
          <p:nvSpPr>
            <p:cNvPr id="32" name="Rectangle: Rounded Corners 31">
              <a:extLst>
                <a:ext uri="{FF2B5EF4-FFF2-40B4-BE49-F238E27FC236}">
                  <a16:creationId xmlns:a16="http://schemas.microsoft.com/office/drawing/2014/main" id="{6E72A491-ABE2-1E21-0C5D-04A37CBC9822}"/>
                </a:ext>
              </a:extLst>
            </p:cNvPr>
            <p:cNvSpPr/>
            <p:nvPr/>
          </p:nvSpPr>
          <p:spPr>
            <a:xfrm>
              <a:off x="7324864" y="3289472"/>
              <a:ext cx="1364767" cy="1504945"/>
            </a:xfrm>
            <a:prstGeom prst="roundRect">
              <a:avLst/>
            </a:prstGeom>
            <a:gradFill>
              <a:gsLst>
                <a:gs pos="0">
                  <a:srgbClr val="53D2FF"/>
                </a:gs>
                <a:gs pos="35000">
                  <a:srgbClr val="66FFFF"/>
                </a:gs>
                <a:gs pos="100000">
                  <a:srgbClr val="FDFFE5"/>
                </a:gs>
              </a:gsLst>
            </a:gradFill>
            <a:ln>
              <a:solidFill>
                <a:srgbClr val="53D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Alert message via Email</a:t>
              </a:r>
            </a:p>
          </p:txBody>
        </p:sp>
      </p:grpSp>
      <p:grpSp>
        <p:nvGrpSpPr>
          <p:cNvPr id="2210" name="Group 2209">
            <a:extLst>
              <a:ext uri="{FF2B5EF4-FFF2-40B4-BE49-F238E27FC236}">
                <a16:creationId xmlns:a16="http://schemas.microsoft.com/office/drawing/2014/main" id="{A92E03AA-6B24-C541-B831-0087052567A9}"/>
              </a:ext>
            </a:extLst>
          </p:cNvPr>
          <p:cNvGrpSpPr/>
          <p:nvPr/>
        </p:nvGrpSpPr>
        <p:grpSpPr>
          <a:xfrm>
            <a:off x="304808" y="1847933"/>
            <a:ext cx="1655616" cy="2021838"/>
            <a:chOff x="304808" y="1847933"/>
            <a:chExt cx="1655616" cy="2021838"/>
          </a:xfrm>
        </p:grpSpPr>
        <p:sp>
          <p:nvSpPr>
            <p:cNvPr id="7" name="Rectangle: Rounded Corners 6">
              <a:extLst>
                <a:ext uri="{FF2B5EF4-FFF2-40B4-BE49-F238E27FC236}">
                  <a16:creationId xmlns:a16="http://schemas.microsoft.com/office/drawing/2014/main" id="{663872D1-8710-D27E-F3DF-399A42183C40}"/>
                </a:ext>
              </a:extLst>
            </p:cNvPr>
            <p:cNvSpPr/>
            <p:nvPr/>
          </p:nvSpPr>
          <p:spPr>
            <a:xfrm>
              <a:off x="304808" y="2640180"/>
              <a:ext cx="1385454" cy="43641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MQ2</a:t>
              </a:r>
            </a:p>
          </p:txBody>
        </p:sp>
        <p:sp>
          <p:nvSpPr>
            <p:cNvPr id="15" name="Rectangle: Rounded Corners 14">
              <a:extLst>
                <a:ext uri="{FF2B5EF4-FFF2-40B4-BE49-F238E27FC236}">
                  <a16:creationId xmlns:a16="http://schemas.microsoft.com/office/drawing/2014/main" id="{AE54E69C-3BF7-25DC-EF9A-C3AA8A4368AC}"/>
                </a:ext>
              </a:extLst>
            </p:cNvPr>
            <p:cNvSpPr/>
            <p:nvPr/>
          </p:nvSpPr>
          <p:spPr>
            <a:xfrm>
              <a:off x="304808" y="1847933"/>
              <a:ext cx="1385454" cy="43641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Button Mode</a:t>
              </a:r>
            </a:p>
          </p:txBody>
        </p:sp>
        <p:cxnSp>
          <p:nvCxnSpPr>
            <p:cNvPr id="34" name="Straight Arrow Connector 33">
              <a:extLst>
                <a:ext uri="{FF2B5EF4-FFF2-40B4-BE49-F238E27FC236}">
                  <a16:creationId xmlns:a16="http://schemas.microsoft.com/office/drawing/2014/main" id="{5E425382-83F3-641F-9258-F5A13EB1D88C}"/>
                </a:ext>
              </a:extLst>
            </p:cNvPr>
            <p:cNvCxnSpPr>
              <a:cxnSpLocks/>
              <a:stCxn id="15" idx="3"/>
            </p:cNvCxnSpPr>
            <p:nvPr/>
          </p:nvCxnSpPr>
          <p:spPr>
            <a:xfrm>
              <a:off x="1690262" y="2066142"/>
              <a:ext cx="2701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B9267FB-F88F-025F-E0E2-54EF39B541ED}"/>
                </a:ext>
              </a:extLst>
            </p:cNvPr>
            <p:cNvCxnSpPr>
              <a:cxnSpLocks/>
              <a:stCxn id="7" idx="3"/>
            </p:cNvCxnSpPr>
            <p:nvPr/>
          </p:nvCxnSpPr>
          <p:spPr>
            <a:xfrm>
              <a:off x="1690262" y="2858389"/>
              <a:ext cx="2701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Rectangle: Rounded Corners 47">
              <a:extLst>
                <a:ext uri="{FF2B5EF4-FFF2-40B4-BE49-F238E27FC236}">
                  <a16:creationId xmlns:a16="http://schemas.microsoft.com/office/drawing/2014/main" id="{51A4BB8D-533C-1865-70C0-FBC63B3E09E8}"/>
                </a:ext>
              </a:extLst>
            </p:cNvPr>
            <p:cNvSpPr/>
            <p:nvPr/>
          </p:nvSpPr>
          <p:spPr>
            <a:xfrm>
              <a:off x="304808" y="3433354"/>
              <a:ext cx="1385454" cy="43641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Lighter Gas</a:t>
              </a:r>
            </a:p>
          </p:txBody>
        </p:sp>
        <p:cxnSp>
          <p:nvCxnSpPr>
            <p:cNvPr id="50" name="Straight Arrow Connector 49">
              <a:extLst>
                <a:ext uri="{FF2B5EF4-FFF2-40B4-BE49-F238E27FC236}">
                  <a16:creationId xmlns:a16="http://schemas.microsoft.com/office/drawing/2014/main" id="{05546098-D74B-7491-8D8A-30BAD62AD288}"/>
                </a:ext>
              </a:extLst>
            </p:cNvPr>
            <p:cNvCxnSpPr>
              <a:stCxn id="48" idx="0"/>
              <a:endCxn id="7" idx="2"/>
            </p:cNvCxnSpPr>
            <p:nvPr/>
          </p:nvCxnSpPr>
          <p:spPr>
            <a:xfrm flipV="1">
              <a:off x="997535" y="3076597"/>
              <a:ext cx="0" cy="356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212" name="Group 2211">
            <a:extLst>
              <a:ext uri="{FF2B5EF4-FFF2-40B4-BE49-F238E27FC236}">
                <a16:creationId xmlns:a16="http://schemas.microsoft.com/office/drawing/2014/main" id="{F10F9531-6C01-340B-EF42-881C9CEA9EB1}"/>
              </a:ext>
            </a:extLst>
          </p:cNvPr>
          <p:cNvGrpSpPr/>
          <p:nvPr/>
        </p:nvGrpSpPr>
        <p:grpSpPr>
          <a:xfrm>
            <a:off x="1974269" y="1545244"/>
            <a:ext cx="2959782" cy="3317701"/>
            <a:chOff x="1974269" y="1545244"/>
            <a:chExt cx="2959782" cy="3317701"/>
          </a:xfrm>
        </p:grpSpPr>
        <p:grpSp>
          <p:nvGrpSpPr>
            <p:cNvPr id="2211" name="Group 2210">
              <a:extLst>
                <a:ext uri="{FF2B5EF4-FFF2-40B4-BE49-F238E27FC236}">
                  <a16:creationId xmlns:a16="http://schemas.microsoft.com/office/drawing/2014/main" id="{84ADD99B-F914-42E8-F15E-3FE3DD809128}"/>
                </a:ext>
              </a:extLst>
            </p:cNvPr>
            <p:cNvGrpSpPr/>
            <p:nvPr/>
          </p:nvGrpSpPr>
          <p:grpSpPr>
            <a:xfrm>
              <a:off x="1974269" y="1545244"/>
              <a:ext cx="2736276" cy="3317701"/>
              <a:chOff x="1974269" y="1545244"/>
              <a:chExt cx="2736276" cy="3317701"/>
            </a:xfrm>
          </p:grpSpPr>
          <p:sp>
            <p:nvSpPr>
              <p:cNvPr id="9" name="Rectangle: Rounded Corners 8">
                <a:extLst>
                  <a:ext uri="{FF2B5EF4-FFF2-40B4-BE49-F238E27FC236}">
                    <a16:creationId xmlns:a16="http://schemas.microsoft.com/office/drawing/2014/main" id="{7E509C6D-ED26-3E07-CCF7-7635A04D180F}"/>
                  </a:ext>
                </a:extLst>
              </p:cNvPr>
              <p:cNvSpPr/>
              <p:nvPr/>
            </p:nvSpPr>
            <p:spPr>
              <a:xfrm>
                <a:off x="1974269" y="1545244"/>
                <a:ext cx="1143005" cy="3317701"/>
              </a:xfrm>
              <a:prstGeom prst="roundRect">
                <a:avLst/>
              </a:prstGeom>
              <a:gradFill>
                <a:gsLst>
                  <a:gs pos="0">
                    <a:srgbClr val="FFC000"/>
                  </a:gs>
                  <a:gs pos="35000">
                    <a:srgbClr val="FFCC66"/>
                  </a:gs>
                  <a:gs pos="100000">
                    <a:srgbClr val="FDFFE5"/>
                  </a:gs>
                </a:gsLst>
              </a:gradFill>
              <a:ln>
                <a:solidFill>
                  <a:srgbClr val="FFB24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Controller Board</a:t>
                </a:r>
              </a:p>
            </p:txBody>
          </p:sp>
          <p:sp>
            <p:nvSpPr>
              <p:cNvPr id="11" name="Rectangle: Rounded Corners 10">
                <a:extLst>
                  <a:ext uri="{FF2B5EF4-FFF2-40B4-BE49-F238E27FC236}">
                    <a16:creationId xmlns:a16="http://schemas.microsoft.com/office/drawing/2014/main" id="{270E9FDA-21A2-F3DE-D493-034820AD6053}"/>
                  </a:ext>
                </a:extLst>
              </p:cNvPr>
              <p:cNvSpPr/>
              <p:nvPr/>
            </p:nvSpPr>
            <p:spPr>
              <a:xfrm>
                <a:off x="3335482" y="2284730"/>
                <a:ext cx="1375063" cy="1501026"/>
              </a:xfrm>
              <a:prstGeom prst="roundRect">
                <a:avLst/>
              </a:prstGeom>
              <a:gradFill>
                <a:gsLst>
                  <a:gs pos="0">
                    <a:srgbClr val="FFC000"/>
                  </a:gs>
                  <a:gs pos="35000">
                    <a:srgbClr val="FFCC66"/>
                  </a:gs>
                  <a:gs pos="100000">
                    <a:srgbClr val="FDFFE5"/>
                  </a:gs>
                </a:gsLst>
              </a:gradFill>
              <a:ln>
                <a:solidFill>
                  <a:srgbClr val="FFB24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ESP8266</a:t>
                </a:r>
              </a:p>
            </p:txBody>
          </p:sp>
          <p:sp>
            <p:nvSpPr>
              <p:cNvPr id="12" name="Rectangle: Rounded Corners 11">
                <a:extLst>
                  <a:ext uri="{FF2B5EF4-FFF2-40B4-BE49-F238E27FC236}">
                    <a16:creationId xmlns:a16="http://schemas.microsoft.com/office/drawing/2014/main" id="{76C03BBD-D60B-9845-9CBC-74F34FDCF3CC}"/>
                  </a:ext>
                </a:extLst>
              </p:cNvPr>
              <p:cNvSpPr/>
              <p:nvPr/>
            </p:nvSpPr>
            <p:spPr>
              <a:xfrm>
                <a:off x="3335482" y="4166750"/>
                <a:ext cx="1375063" cy="608127"/>
              </a:xfrm>
              <a:prstGeom prst="roundRect">
                <a:avLst/>
              </a:prstGeom>
              <a:gradFill>
                <a:gsLst>
                  <a:gs pos="0">
                    <a:srgbClr val="FFC000"/>
                  </a:gs>
                  <a:gs pos="35000">
                    <a:srgbClr val="FFCC66"/>
                  </a:gs>
                  <a:gs pos="100000">
                    <a:srgbClr val="FDFFE5"/>
                  </a:gs>
                </a:gsLst>
              </a:gradFill>
              <a:ln>
                <a:solidFill>
                  <a:srgbClr val="FFB24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Power Supply from Laptop</a:t>
                </a:r>
              </a:p>
            </p:txBody>
          </p:sp>
          <p:sp>
            <p:nvSpPr>
              <p:cNvPr id="22" name="Rectangle: Rounded Corners 21">
                <a:extLst>
                  <a:ext uri="{FF2B5EF4-FFF2-40B4-BE49-F238E27FC236}">
                    <a16:creationId xmlns:a16="http://schemas.microsoft.com/office/drawing/2014/main" id="{4F1F1008-C134-CD9E-B751-7E38A0AEBD86}"/>
                  </a:ext>
                </a:extLst>
              </p:cNvPr>
              <p:cNvSpPr/>
              <p:nvPr/>
            </p:nvSpPr>
            <p:spPr>
              <a:xfrm>
                <a:off x="3333849" y="1590534"/>
                <a:ext cx="1375063" cy="432954"/>
              </a:xfrm>
              <a:prstGeom prst="roundRect">
                <a:avLst/>
              </a:prstGeom>
              <a:gradFill>
                <a:gsLst>
                  <a:gs pos="0">
                    <a:srgbClr val="FFC000"/>
                  </a:gs>
                  <a:gs pos="35000">
                    <a:srgbClr val="FFCC66"/>
                  </a:gs>
                  <a:gs pos="100000">
                    <a:srgbClr val="FDFFE5"/>
                  </a:gs>
                </a:gsLst>
              </a:gradFill>
              <a:ln>
                <a:solidFill>
                  <a:srgbClr val="FFB24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Led</a:t>
                </a:r>
              </a:p>
            </p:txBody>
          </p:sp>
          <p:cxnSp>
            <p:nvCxnSpPr>
              <p:cNvPr id="42" name="Straight Arrow Connector 41">
                <a:extLst>
                  <a:ext uri="{FF2B5EF4-FFF2-40B4-BE49-F238E27FC236}">
                    <a16:creationId xmlns:a16="http://schemas.microsoft.com/office/drawing/2014/main" id="{71AE0201-751D-6437-457D-C7E4B1C29C72}"/>
                  </a:ext>
                </a:extLst>
              </p:cNvPr>
              <p:cNvCxnSpPr>
                <a:stCxn id="12" idx="0"/>
                <a:endCxn id="11" idx="2"/>
              </p:cNvCxnSpPr>
              <p:nvPr/>
            </p:nvCxnSpPr>
            <p:spPr>
              <a:xfrm flipV="1">
                <a:off x="4023014" y="3785756"/>
                <a:ext cx="0" cy="3809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9BF1A5E-B5BF-F18C-8AF9-D8FB54EC136A}"/>
                  </a:ext>
                </a:extLst>
              </p:cNvPr>
              <p:cNvCxnSpPr>
                <a:stCxn id="9" idx="3"/>
              </p:cNvCxnSpPr>
              <p:nvPr/>
            </p:nvCxnSpPr>
            <p:spPr>
              <a:xfrm flipV="1">
                <a:off x="3117274" y="3200400"/>
                <a:ext cx="216575" cy="3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CD3D7628-51FC-6B5C-A1DC-D9565D84C47A}"/>
                  </a:ext>
                </a:extLst>
              </p:cNvPr>
              <p:cNvCxnSpPr>
                <a:endCxn id="22" idx="1"/>
              </p:cNvCxnSpPr>
              <p:nvPr/>
            </p:nvCxnSpPr>
            <p:spPr>
              <a:xfrm>
                <a:off x="3117274" y="1807011"/>
                <a:ext cx="2165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62" name="Connector: Curved 61">
              <a:extLst>
                <a:ext uri="{FF2B5EF4-FFF2-40B4-BE49-F238E27FC236}">
                  <a16:creationId xmlns:a16="http://schemas.microsoft.com/office/drawing/2014/main" id="{408030E2-55B1-0BC3-8750-2798517F644F}"/>
                </a:ext>
              </a:extLst>
            </p:cNvPr>
            <p:cNvCxnSpPr>
              <a:cxnSpLocks/>
              <a:endCxn id="18" idx="1"/>
            </p:cNvCxnSpPr>
            <p:nvPr/>
          </p:nvCxnSpPr>
          <p:spPr>
            <a:xfrm rot="16200000" flipH="1">
              <a:off x="4622083" y="4250107"/>
              <a:ext cx="395433" cy="22850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80" name="Connector: Curved 2179">
              <a:extLst>
                <a:ext uri="{FF2B5EF4-FFF2-40B4-BE49-F238E27FC236}">
                  <a16:creationId xmlns:a16="http://schemas.microsoft.com/office/drawing/2014/main" id="{2359FFFB-3F91-FA32-82A4-8DB9768B3292}"/>
                </a:ext>
              </a:extLst>
            </p:cNvPr>
            <p:cNvCxnSpPr>
              <a:cxnSpLocks/>
              <a:endCxn id="16" idx="1"/>
            </p:cNvCxnSpPr>
            <p:nvPr/>
          </p:nvCxnSpPr>
          <p:spPr>
            <a:xfrm rot="5400000" flipH="1" flipV="1">
              <a:off x="4488656" y="1992778"/>
              <a:ext cx="656888" cy="202522"/>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88" name="Connector: Curved 2187">
              <a:extLst>
                <a:ext uri="{FF2B5EF4-FFF2-40B4-BE49-F238E27FC236}">
                  <a16:creationId xmlns:a16="http://schemas.microsoft.com/office/drawing/2014/main" id="{D85346F3-3745-A821-AB08-89CDC699B21C}"/>
                </a:ext>
              </a:extLst>
            </p:cNvPr>
            <p:cNvCxnSpPr>
              <a:cxnSpLocks/>
              <a:endCxn id="17" idx="1"/>
            </p:cNvCxnSpPr>
            <p:nvPr/>
          </p:nvCxnSpPr>
          <p:spPr>
            <a:xfrm rot="5400000" flipH="1" flipV="1">
              <a:off x="4707694" y="2461799"/>
              <a:ext cx="231389" cy="21810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216" name="Group 2215">
            <a:extLst>
              <a:ext uri="{FF2B5EF4-FFF2-40B4-BE49-F238E27FC236}">
                <a16:creationId xmlns:a16="http://schemas.microsoft.com/office/drawing/2014/main" id="{C1290DB1-CFBC-D820-D961-515227F8FC7B}"/>
              </a:ext>
            </a:extLst>
          </p:cNvPr>
          <p:cNvGrpSpPr/>
          <p:nvPr/>
        </p:nvGrpSpPr>
        <p:grpSpPr>
          <a:xfrm>
            <a:off x="304809" y="1549118"/>
            <a:ext cx="6634688" cy="3229435"/>
            <a:chOff x="304809" y="1549118"/>
            <a:chExt cx="6634688" cy="3229435"/>
          </a:xfrm>
        </p:grpSpPr>
        <p:grpSp>
          <p:nvGrpSpPr>
            <p:cNvPr id="2214" name="Group 2213">
              <a:extLst>
                <a:ext uri="{FF2B5EF4-FFF2-40B4-BE49-F238E27FC236}">
                  <a16:creationId xmlns:a16="http://schemas.microsoft.com/office/drawing/2014/main" id="{689A9BFA-ACA5-EB84-8689-D76C2AD20A8D}"/>
                </a:ext>
              </a:extLst>
            </p:cNvPr>
            <p:cNvGrpSpPr/>
            <p:nvPr/>
          </p:nvGrpSpPr>
          <p:grpSpPr>
            <a:xfrm>
              <a:off x="304809" y="1549118"/>
              <a:ext cx="6634688" cy="3229435"/>
              <a:chOff x="304809" y="1549118"/>
              <a:chExt cx="6634688" cy="3229435"/>
            </a:xfrm>
          </p:grpSpPr>
          <p:sp>
            <p:nvSpPr>
              <p:cNvPr id="13" name="Rectangle: Rounded Corners 12">
                <a:extLst>
                  <a:ext uri="{FF2B5EF4-FFF2-40B4-BE49-F238E27FC236}">
                    <a16:creationId xmlns:a16="http://schemas.microsoft.com/office/drawing/2014/main" id="{D8716725-8814-A29D-5A62-6301B067A222}"/>
                  </a:ext>
                </a:extLst>
              </p:cNvPr>
              <p:cNvSpPr/>
              <p:nvPr/>
            </p:nvSpPr>
            <p:spPr>
              <a:xfrm>
                <a:off x="304809" y="4226528"/>
                <a:ext cx="1399300" cy="429277"/>
              </a:xfrm>
              <a:prstGeom prst="roundRect">
                <a:avLst/>
              </a:prstGeom>
              <a:gradFill>
                <a:gsLst>
                  <a:gs pos="0">
                    <a:srgbClr val="53D2FF"/>
                  </a:gs>
                  <a:gs pos="35000">
                    <a:srgbClr val="66FFFF"/>
                  </a:gs>
                  <a:gs pos="100000">
                    <a:srgbClr val="FDFFE5"/>
                  </a:gs>
                </a:gsLst>
              </a:gradFill>
              <a:ln>
                <a:solidFill>
                  <a:srgbClr val="53D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Door Button</a:t>
                </a:r>
              </a:p>
            </p:txBody>
          </p:sp>
          <p:sp>
            <p:nvSpPr>
              <p:cNvPr id="16" name="Rectangle: Rounded Corners 15">
                <a:extLst>
                  <a:ext uri="{FF2B5EF4-FFF2-40B4-BE49-F238E27FC236}">
                    <a16:creationId xmlns:a16="http://schemas.microsoft.com/office/drawing/2014/main" id="{18D8320B-1F7B-416F-81CE-6D4A8B4AE1FC}"/>
                  </a:ext>
                </a:extLst>
              </p:cNvPr>
              <p:cNvSpPr/>
              <p:nvPr/>
            </p:nvSpPr>
            <p:spPr>
              <a:xfrm>
                <a:off x="4918361" y="1549118"/>
                <a:ext cx="2005446" cy="432954"/>
              </a:xfrm>
              <a:prstGeom prst="roundRect">
                <a:avLst/>
              </a:prstGeom>
              <a:gradFill>
                <a:gsLst>
                  <a:gs pos="0">
                    <a:srgbClr val="53D2FF"/>
                  </a:gs>
                  <a:gs pos="35000">
                    <a:srgbClr val="66FFFF"/>
                  </a:gs>
                  <a:gs pos="100000">
                    <a:srgbClr val="FDFFE5"/>
                  </a:gs>
                </a:gsLst>
              </a:gradFill>
              <a:ln>
                <a:solidFill>
                  <a:srgbClr val="53D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Buzzer</a:t>
                </a:r>
              </a:p>
            </p:txBody>
          </p:sp>
          <p:sp>
            <p:nvSpPr>
              <p:cNvPr id="17" name="Rectangle: Rounded Corners 16">
                <a:extLst>
                  <a:ext uri="{FF2B5EF4-FFF2-40B4-BE49-F238E27FC236}">
                    <a16:creationId xmlns:a16="http://schemas.microsoft.com/office/drawing/2014/main" id="{DECD6639-EDB8-088A-ADAE-BFBDA21F53BD}"/>
                  </a:ext>
                </a:extLst>
              </p:cNvPr>
              <p:cNvSpPr/>
              <p:nvPr/>
            </p:nvSpPr>
            <p:spPr>
              <a:xfrm>
                <a:off x="4932442" y="2238680"/>
                <a:ext cx="2005446" cy="432954"/>
              </a:xfrm>
              <a:prstGeom prst="roundRect">
                <a:avLst/>
              </a:prstGeom>
              <a:gradFill>
                <a:gsLst>
                  <a:gs pos="0">
                    <a:srgbClr val="53D2FF"/>
                  </a:gs>
                  <a:gs pos="35000">
                    <a:srgbClr val="66FFFF"/>
                  </a:gs>
                  <a:gs pos="100000">
                    <a:srgbClr val="FDFFE5"/>
                  </a:gs>
                </a:gsLst>
              </a:gradFill>
              <a:ln>
                <a:solidFill>
                  <a:srgbClr val="53D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Relay Module</a:t>
                </a:r>
              </a:p>
            </p:txBody>
          </p:sp>
          <p:sp>
            <p:nvSpPr>
              <p:cNvPr id="18" name="Rectangle: Rounded Corners 17">
                <a:extLst>
                  <a:ext uri="{FF2B5EF4-FFF2-40B4-BE49-F238E27FC236}">
                    <a16:creationId xmlns:a16="http://schemas.microsoft.com/office/drawing/2014/main" id="{940128ED-6BFA-4520-E28F-958EE20B87E6}"/>
                  </a:ext>
                </a:extLst>
              </p:cNvPr>
              <p:cNvSpPr/>
              <p:nvPr/>
            </p:nvSpPr>
            <p:spPr>
              <a:xfrm>
                <a:off x="4934051" y="4345599"/>
                <a:ext cx="2005446" cy="432954"/>
              </a:xfrm>
              <a:prstGeom prst="roundRect">
                <a:avLst/>
              </a:prstGeom>
              <a:gradFill>
                <a:gsLst>
                  <a:gs pos="0">
                    <a:srgbClr val="53D2FF"/>
                  </a:gs>
                  <a:gs pos="35000">
                    <a:srgbClr val="66FFFF"/>
                  </a:gs>
                  <a:gs pos="100000">
                    <a:srgbClr val="FDFFE5"/>
                  </a:gs>
                </a:gsLst>
              </a:gradFill>
              <a:ln>
                <a:solidFill>
                  <a:srgbClr val="53D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Servo Motor</a:t>
                </a:r>
              </a:p>
            </p:txBody>
          </p:sp>
          <p:sp>
            <p:nvSpPr>
              <p:cNvPr id="20" name="Rectangle: Rounded Corners 19">
                <a:extLst>
                  <a:ext uri="{FF2B5EF4-FFF2-40B4-BE49-F238E27FC236}">
                    <a16:creationId xmlns:a16="http://schemas.microsoft.com/office/drawing/2014/main" id="{75217D5D-7E4B-2A10-0B3B-B3E198FDAE10}"/>
                  </a:ext>
                </a:extLst>
              </p:cNvPr>
              <p:cNvSpPr/>
              <p:nvPr/>
            </p:nvSpPr>
            <p:spPr>
              <a:xfrm>
                <a:off x="4934051" y="2944952"/>
                <a:ext cx="2005446" cy="432954"/>
              </a:xfrm>
              <a:prstGeom prst="roundRect">
                <a:avLst/>
              </a:prstGeom>
              <a:gradFill>
                <a:gsLst>
                  <a:gs pos="0">
                    <a:srgbClr val="53D2FF"/>
                  </a:gs>
                  <a:gs pos="35000">
                    <a:srgbClr val="66FFFF"/>
                  </a:gs>
                  <a:gs pos="100000">
                    <a:srgbClr val="FDFFE5"/>
                  </a:gs>
                </a:gsLst>
              </a:gradFill>
              <a:ln>
                <a:solidFill>
                  <a:srgbClr val="53D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Fan</a:t>
                </a:r>
              </a:p>
            </p:txBody>
          </p:sp>
          <p:cxnSp>
            <p:nvCxnSpPr>
              <p:cNvPr id="2191" name="Connector: Curved 2190">
                <a:extLst>
                  <a:ext uri="{FF2B5EF4-FFF2-40B4-BE49-F238E27FC236}">
                    <a16:creationId xmlns:a16="http://schemas.microsoft.com/office/drawing/2014/main" id="{66417500-5CF3-6F53-C9CE-FEED5B84EA6D}"/>
                  </a:ext>
                </a:extLst>
              </p:cNvPr>
              <p:cNvCxnSpPr>
                <a:stCxn id="17" idx="2"/>
                <a:endCxn id="20" idx="0"/>
              </p:cNvCxnSpPr>
              <p:nvPr/>
            </p:nvCxnSpPr>
            <p:spPr>
              <a:xfrm rot="16200000" flipH="1">
                <a:off x="5799310" y="2807488"/>
                <a:ext cx="273318" cy="160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93" name="Connector: Curved 2192">
                <a:extLst>
                  <a:ext uri="{FF2B5EF4-FFF2-40B4-BE49-F238E27FC236}">
                    <a16:creationId xmlns:a16="http://schemas.microsoft.com/office/drawing/2014/main" id="{B0F07D33-FF81-BF35-9286-1633D457E80D}"/>
                  </a:ext>
                </a:extLst>
              </p:cNvPr>
              <p:cNvCxnSpPr>
                <a:cxnSpLocks/>
                <a:stCxn id="13" idx="2"/>
                <a:endCxn id="18" idx="2"/>
              </p:cNvCxnSpPr>
              <p:nvPr/>
            </p:nvCxnSpPr>
            <p:spPr>
              <a:xfrm rot="16200000" flipH="1">
                <a:off x="3409242" y="2251021"/>
                <a:ext cx="122748" cy="4932315"/>
              </a:xfrm>
              <a:prstGeom prst="curvedConnector3">
                <a:avLst>
                  <a:gd name="adj1" fmla="val 286235"/>
                </a:avLst>
              </a:prstGeom>
              <a:ln>
                <a:tailEnd type="triangle"/>
              </a:ln>
            </p:spPr>
            <p:style>
              <a:lnRef idx="2">
                <a:schemeClr val="accent1"/>
              </a:lnRef>
              <a:fillRef idx="0">
                <a:schemeClr val="accent1"/>
              </a:fillRef>
              <a:effectRef idx="1">
                <a:schemeClr val="accent1"/>
              </a:effectRef>
              <a:fontRef idx="minor">
                <a:schemeClr val="tx1"/>
              </a:fontRef>
            </p:style>
          </p:cxnSp>
          <p:sp>
            <p:nvSpPr>
              <p:cNvPr id="2197" name="Rectangle: Rounded Corners 2196">
                <a:extLst>
                  <a:ext uri="{FF2B5EF4-FFF2-40B4-BE49-F238E27FC236}">
                    <a16:creationId xmlns:a16="http://schemas.microsoft.com/office/drawing/2014/main" id="{EE510398-32DE-FD7B-D9A6-EB03D55EC3BE}"/>
                  </a:ext>
                </a:extLst>
              </p:cNvPr>
              <p:cNvSpPr/>
              <p:nvPr/>
            </p:nvSpPr>
            <p:spPr>
              <a:xfrm>
                <a:off x="4934051" y="3606689"/>
                <a:ext cx="2005446" cy="432954"/>
              </a:xfrm>
              <a:prstGeom prst="roundRect">
                <a:avLst/>
              </a:prstGeom>
              <a:gradFill>
                <a:gsLst>
                  <a:gs pos="0">
                    <a:srgbClr val="53D2FF"/>
                  </a:gs>
                  <a:gs pos="35000">
                    <a:srgbClr val="66FFFF"/>
                  </a:gs>
                  <a:gs pos="100000">
                    <a:srgbClr val="FDFFE5"/>
                  </a:gs>
                </a:gsLst>
              </a:gradFill>
              <a:ln>
                <a:solidFill>
                  <a:srgbClr val="53D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Battery</a:t>
                </a:r>
              </a:p>
            </p:txBody>
          </p:sp>
        </p:grpSp>
        <p:cxnSp>
          <p:nvCxnSpPr>
            <p:cNvPr id="2207" name="Straight Arrow Connector 2206">
              <a:extLst>
                <a:ext uri="{FF2B5EF4-FFF2-40B4-BE49-F238E27FC236}">
                  <a16:creationId xmlns:a16="http://schemas.microsoft.com/office/drawing/2014/main" id="{469A889F-C15E-1DB5-DEAD-8EE318CABCC3}"/>
                </a:ext>
              </a:extLst>
            </p:cNvPr>
            <p:cNvCxnSpPr>
              <a:stCxn id="2197" idx="0"/>
              <a:endCxn id="20" idx="2"/>
            </p:cNvCxnSpPr>
            <p:nvPr/>
          </p:nvCxnSpPr>
          <p:spPr>
            <a:xfrm flipV="1">
              <a:off x="5936774" y="3377906"/>
              <a:ext cx="0" cy="228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8" name="Rectangle: Rounded Corners 7">
            <a:extLst>
              <a:ext uri="{FF2B5EF4-FFF2-40B4-BE49-F238E27FC236}">
                <a16:creationId xmlns:a16="http://schemas.microsoft.com/office/drawing/2014/main" id="{E2E5EC22-B12C-89E7-03F7-0FA2AC947BE6}"/>
              </a:ext>
            </a:extLst>
          </p:cNvPr>
          <p:cNvSpPr/>
          <p:nvPr/>
        </p:nvSpPr>
        <p:spPr>
          <a:xfrm>
            <a:off x="7333516" y="2422483"/>
            <a:ext cx="1364768" cy="869259"/>
          </a:xfrm>
          <a:prstGeom prst="roundRect">
            <a:avLst/>
          </a:prstGeom>
          <a:gradFill>
            <a:gsLst>
              <a:gs pos="0">
                <a:srgbClr val="53D2FF"/>
              </a:gs>
              <a:gs pos="35000">
                <a:srgbClr val="66FFFF"/>
              </a:gs>
              <a:gs pos="100000">
                <a:srgbClr val="FDFFE5"/>
              </a:gs>
            </a:gsLst>
          </a:gradFill>
          <a:ln>
            <a:solidFill>
              <a:srgbClr val="53D2FF"/>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Blynk Web</a:t>
            </a:r>
          </a:p>
        </p:txBody>
      </p:sp>
    </p:spTree>
    <p:extLst>
      <p:ext uri="{BB962C8B-B14F-4D97-AF65-F5344CB8AC3E}">
        <p14:creationId xmlns:p14="http://schemas.microsoft.com/office/powerpoint/2010/main" val="26812783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0"/>
                                        </p:tgtEl>
                                        <p:attrNameLst>
                                          <p:attrName>style.visibility</p:attrName>
                                        </p:attrNameLst>
                                      </p:cBhvr>
                                      <p:to>
                                        <p:strVal val="visible"/>
                                      </p:to>
                                    </p:set>
                                    <p:anim calcmode="lin" valueType="num">
                                      <p:cBhvr additive="base">
                                        <p:cTn id="7" dur="1000" fill="hold"/>
                                        <p:tgtEl>
                                          <p:spTgt spid="2210"/>
                                        </p:tgtEl>
                                        <p:attrNameLst>
                                          <p:attrName>ppt_x</p:attrName>
                                        </p:attrNameLst>
                                      </p:cBhvr>
                                      <p:tavLst>
                                        <p:tav tm="0">
                                          <p:val>
                                            <p:strVal val="#ppt_x"/>
                                          </p:val>
                                        </p:tav>
                                        <p:tav tm="100000">
                                          <p:val>
                                            <p:strVal val="#ppt_x"/>
                                          </p:val>
                                        </p:tav>
                                      </p:tavLst>
                                    </p:anim>
                                    <p:anim calcmode="lin" valueType="num">
                                      <p:cBhvr additive="base">
                                        <p:cTn id="8" dur="1000" fill="hold"/>
                                        <p:tgtEl>
                                          <p:spTgt spid="22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12"/>
                                        </p:tgtEl>
                                        <p:attrNameLst>
                                          <p:attrName>style.visibility</p:attrName>
                                        </p:attrNameLst>
                                      </p:cBhvr>
                                      <p:to>
                                        <p:strVal val="visible"/>
                                      </p:to>
                                    </p:set>
                                    <p:anim calcmode="lin" valueType="num">
                                      <p:cBhvr additive="base">
                                        <p:cTn id="13" dur="1000" fill="hold"/>
                                        <p:tgtEl>
                                          <p:spTgt spid="2212"/>
                                        </p:tgtEl>
                                        <p:attrNameLst>
                                          <p:attrName>ppt_x</p:attrName>
                                        </p:attrNameLst>
                                      </p:cBhvr>
                                      <p:tavLst>
                                        <p:tav tm="0">
                                          <p:val>
                                            <p:strVal val="#ppt_x"/>
                                          </p:val>
                                        </p:tav>
                                        <p:tav tm="100000">
                                          <p:val>
                                            <p:strVal val="#ppt_x"/>
                                          </p:val>
                                        </p:tav>
                                      </p:tavLst>
                                    </p:anim>
                                    <p:anim calcmode="lin" valueType="num">
                                      <p:cBhvr additive="base">
                                        <p:cTn id="14" dur="1000" fill="hold"/>
                                        <p:tgtEl>
                                          <p:spTgt spid="22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16"/>
                                        </p:tgtEl>
                                        <p:attrNameLst>
                                          <p:attrName>style.visibility</p:attrName>
                                        </p:attrNameLst>
                                      </p:cBhvr>
                                      <p:to>
                                        <p:strVal val="visible"/>
                                      </p:to>
                                    </p:set>
                                    <p:anim calcmode="lin" valueType="num">
                                      <p:cBhvr additive="base">
                                        <p:cTn id="19" dur="1000" fill="hold"/>
                                        <p:tgtEl>
                                          <p:spTgt spid="2216"/>
                                        </p:tgtEl>
                                        <p:attrNameLst>
                                          <p:attrName>ppt_x</p:attrName>
                                        </p:attrNameLst>
                                      </p:cBhvr>
                                      <p:tavLst>
                                        <p:tav tm="0">
                                          <p:val>
                                            <p:strVal val="#ppt_x"/>
                                          </p:val>
                                        </p:tav>
                                        <p:tav tm="100000">
                                          <p:val>
                                            <p:strVal val="#ppt_x"/>
                                          </p:val>
                                        </p:tav>
                                      </p:tavLst>
                                    </p:anim>
                                    <p:anim calcmode="lin" valueType="num">
                                      <p:cBhvr additive="base">
                                        <p:cTn id="20" dur="1000" fill="hold"/>
                                        <p:tgtEl>
                                          <p:spTgt spid="22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15"/>
                                        </p:tgtEl>
                                        <p:attrNameLst>
                                          <p:attrName>style.visibility</p:attrName>
                                        </p:attrNameLst>
                                      </p:cBhvr>
                                      <p:to>
                                        <p:strVal val="visible"/>
                                      </p:to>
                                    </p:set>
                                    <p:anim calcmode="lin" valueType="num">
                                      <p:cBhvr additive="base">
                                        <p:cTn id="25" dur="1000" fill="hold"/>
                                        <p:tgtEl>
                                          <p:spTgt spid="2215"/>
                                        </p:tgtEl>
                                        <p:attrNameLst>
                                          <p:attrName>ppt_x</p:attrName>
                                        </p:attrNameLst>
                                      </p:cBhvr>
                                      <p:tavLst>
                                        <p:tav tm="0">
                                          <p:val>
                                            <p:strVal val="#ppt_x"/>
                                          </p:val>
                                        </p:tav>
                                        <p:tav tm="100000">
                                          <p:val>
                                            <p:strVal val="#ppt_x"/>
                                          </p:val>
                                        </p:tav>
                                      </p:tavLst>
                                    </p:anim>
                                    <p:anim calcmode="lin" valueType="num">
                                      <p:cBhvr additive="base">
                                        <p:cTn id="26" dur="1000" fill="hold"/>
                                        <p:tgtEl>
                                          <p:spTgt spid="22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3DBC58"/>
      </a:accent1>
      <a:accent2>
        <a:srgbClr val="98D2AA"/>
      </a:accent2>
      <a:accent3>
        <a:srgbClr val="CFF7CE"/>
      </a:accent3>
      <a:accent4>
        <a:srgbClr val="BEBEBE"/>
      </a:accent4>
      <a:accent5>
        <a:srgbClr val="0F4A36"/>
      </a:accent5>
      <a:accent6>
        <a:srgbClr val="9E9E9E"/>
      </a:accent6>
      <a:hlink>
        <a:srgbClr val="3DBC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5284</TotalTime>
  <Words>868</Words>
  <Application>Microsoft Office PowerPoint</Application>
  <PresentationFormat>On-screen Show (16:9)</PresentationFormat>
  <Paragraphs>107</Paragraphs>
  <Slides>16</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Barlow Semi Condensed</vt:lpstr>
      <vt:lpstr>Arial</vt:lpstr>
      <vt:lpstr>Fjalla One</vt:lpstr>
      <vt:lpstr>Barlow Semi Condensed Medium</vt:lpstr>
      <vt:lpstr>Söhne</vt:lpstr>
      <vt:lpstr>Technology Consulting by Slidesgo</vt:lpstr>
      <vt:lpstr>Gas Leak Alert through Smart Phone  (Combined with Automatic Door Opening and Fan Activation)</vt:lpstr>
      <vt:lpstr>Table of Contents</vt:lpstr>
      <vt:lpstr>Introduction</vt:lpstr>
      <vt:lpstr>Current Situation in HCM city:</vt:lpstr>
      <vt:lpstr>PowerPoint Presentation</vt:lpstr>
      <vt:lpstr>PowerPoint Presentation</vt:lpstr>
      <vt:lpstr>Structure</vt:lpstr>
      <vt:lpstr>Hardware Connection Diagram</vt:lpstr>
      <vt:lpstr>Implementation Diagram </vt:lpstr>
      <vt:lpstr>Blynk DashBoard</vt:lpstr>
      <vt:lpstr>REAL-LIFE IMAGES</vt:lpstr>
      <vt:lpstr>DEMO</vt:lpstr>
      <vt:lpstr>PowerPoint Presentation</vt:lpstr>
      <vt:lpstr>Conclusion</vt:lpstr>
      <vt:lpstr>Summary:</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 Leak Alert through Smart Phone  (Combined with Automatic Door Opening and Fan Activation)</dc:title>
  <dc:creator>Phạm Thùy Dung</dc:creator>
  <cp:lastModifiedBy>Phạm Thùy Dung</cp:lastModifiedBy>
  <cp:revision>20</cp:revision>
  <dcterms:modified xsi:type="dcterms:W3CDTF">2024-04-09T10:34:37Z</dcterms:modified>
</cp:coreProperties>
</file>